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762" r:id="rId5"/>
  </p:sldMasterIdLst>
  <p:notesMasterIdLst>
    <p:notesMasterId r:id="rId45"/>
  </p:notesMasterIdLst>
  <p:handoutMasterIdLst>
    <p:handoutMasterId r:id="rId46"/>
  </p:handoutMasterIdLst>
  <p:sldIdLst>
    <p:sldId id="1981" r:id="rId6"/>
    <p:sldId id="1959" r:id="rId7"/>
    <p:sldId id="1780" r:id="rId8"/>
    <p:sldId id="1809" r:id="rId9"/>
    <p:sldId id="1969" r:id="rId10"/>
    <p:sldId id="1846" r:id="rId11"/>
    <p:sldId id="1850" r:id="rId12"/>
    <p:sldId id="1852" r:id="rId13"/>
    <p:sldId id="1990" r:id="rId14"/>
    <p:sldId id="1854" r:id="rId15"/>
    <p:sldId id="1848" r:id="rId16"/>
    <p:sldId id="1840" r:id="rId17"/>
    <p:sldId id="1841" r:id="rId18"/>
    <p:sldId id="1843" r:id="rId19"/>
    <p:sldId id="1989" r:id="rId20"/>
    <p:sldId id="1982" r:id="rId21"/>
    <p:sldId id="1983" r:id="rId22"/>
    <p:sldId id="1987" r:id="rId23"/>
    <p:sldId id="1960" r:id="rId24"/>
    <p:sldId id="1842" r:id="rId25"/>
    <p:sldId id="1939" r:id="rId26"/>
    <p:sldId id="1940" r:id="rId27"/>
    <p:sldId id="1941" r:id="rId28"/>
    <p:sldId id="1986" r:id="rId29"/>
    <p:sldId id="1942" r:id="rId30"/>
    <p:sldId id="1943" r:id="rId31"/>
    <p:sldId id="1944" r:id="rId32"/>
    <p:sldId id="1945" r:id="rId33"/>
    <p:sldId id="1961" r:id="rId34"/>
    <p:sldId id="1968" r:id="rId35"/>
    <p:sldId id="1946" r:id="rId36"/>
    <p:sldId id="1953" r:id="rId37"/>
    <p:sldId id="1948" r:id="rId38"/>
    <p:sldId id="1991" r:id="rId39"/>
    <p:sldId id="1955" r:id="rId40"/>
    <p:sldId id="2147479709" r:id="rId41"/>
    <p:sldId id="1800" r:id="rId42"/>
    <p:sldId id="1770" r:id="rId43"/>
    <p:sldId id="1808" r:id="rId4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0A1D052F-9952-4152-9F54-453D14FB83F9}">
          <p14:sldIdLst>
            <p14:sldId id="1981"/>
            <p14:sldId id="1959"/>
            <p14:sldId id="1780"/>
          </p14:sldIdLst>
        </p14:section>
        <p14:section name="01 - Data Lifecycle Management in Microsoft Purview" id="{97A7C160-62C8-4177-9287-0BAD7FF8AF53}">
          <p14:sldIdLst>
            <p14:sldId id="1809"/>
            <p14:sldId id="1969"/>
            <p14:sldId id="1846"/>
            <p14:sldId id="1850"/>
            <p14:sldId id="1852"/>
            <p14:sldId id="1990"/>
            <p14:sldId id="1854"/>
            <p14:sldId id="1848"/>
            <p14:sldId id="1840"/>
            <p14:sldId id="1841"/>
            <p14:sldId id="1843"/>
            <p14:sldId id="1989"/>
            <p14:sldId id="1982"/>
            <p14:sldId id="1983"/>
            <p14:sldId id="1987"/>
          </p14:sldIdLst>
        </p14:section>
        <p14:section name="02 - Manage data retention in Microsoft 365 workloads" id="{9D393328-D4A5-4368-B075-AFEED3AF33F3}">
          <p14:sldIdLst>
            <p14:sldId id="1960"/>
            <p14:sldId id="1842"/>
            <p14:sldId id="1939"/>
            <p14:sldId id="1940"/>
            <p14:sldId id="1941"/>
            <p14:sldId id="1986"/>
            <p14:sldId id="1942"/>
            <p14:sldId id="1943"/>
            <p14:sldId id="1944"/>
            <p14:sldId id="1945"/>
          </p14:sldIdLst>
        </p14:section>
        <p14:section name="03 - Manage records in Microsoft Purview" id="{B0688803-11F5-4956-96D8-17018B3E43D2}">
          <p14:sldIdLst>
            <p14:sldId id="1961"/>
            <p14:sldId id="1968"/>
            <p14:sldId id="1946"/>
            <p14:sldId id="1953"/>
            <p14:sldId id="1948"/>
            <p14:sldId id="1991"/>
            <p14:sldId id="1955"/>
            <p14:sldId id="2147479709"/>
          </p14:sldIdLst>
        </p14:section>
        <p14:section name="Labs" id="{F2847AD7-E1E5-4E4D-8212-EA7DA0D784EA}">
          <p14:sldIdLst>
            <p14:sldId id="1800"/>
            <p14:sldId id="1770"/>
            <p14:sldId id="18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5C7BB"/>
    <a:srgbClr val="CD9BCF"/>
    <a:srgbClr val="FFA38B"/>
    <a:srgbClr val="BF3AC4"/>
    <a:srgbClr val="FF5C39"/>
    <a:srgbClr val="FFB3BB"/>
    <a:srgbClr val="8DC8E8"/>
    <a:srgbClr val="243A5E"/>
    <a:srgbClr val="3C3C4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9001" autoAdjust="0"/>
  </p:normalViewPr>
  <p:slideViewPr>
    <p:cSldViewPr snapToGrid="0">
      <p:cViewPr varScale="1">
        <p:scale>
          <a:sx n="88" d="100"/>
          <a:sy n="88" d="100"/>
        </p:scale>
        <p:origin x="6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16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8/10/relationships/authors" Target="authors.xml"/><Relationship Id="rId48" Type="http://schemas.openxmlformats.org/officeDocument/2006/relationships/presProps" Target="presProps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10/20/2023 11:28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10/20/2023 11:27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01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54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61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24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Hidden Recoverable Items Folders</a:t>
            </a:r>
          </a:p>
          <a:p>
            <a:pPr lvl="2"/>
            <a:r>
              <a:rPr lang="en-US" dirty="0"/>
              <a:t>Not visible for users in mailboxes.</a:t>
            </a:r>
          </a:p>
          <a:p>
            <a:pPr lvl="2"/>
            <a:r>
              <a:rPr lang="en-US" dirty="0"/>
              <a:t>Contains deleted mail messages and versions.</a:t>
            </a:r>
          </a:p>
          <a:p>
            <a:pPr lvl="2"/>
            <a:r>
              <a:rPr lang="en-US" dirty="0"/>
              <a:t>Processed by Managed Folder Assistant (MFA).</a:t>
            </a:r>
          </a:p>
          <a:p>
            <a:pPr lvl="2"/>
            <a:r>
              <a:rPr lang="en-US" dirty="0"/>
              <a:t>Access possible via</a:t>
            </a:r>
          </a:p>
          <a:p>
            <a:pPr lvl="3"/>
            <a:r>
              <a:rPr lang="en-US" dirty="0"/>
              <a:t>eDiscovery cases</a:t>
            </a:r>
          </a:p>
          <a:p>
            <a:pPr lvl="3"/>
            <a:r>
              <a:rPr lang="en-US" dirty="0"/>
              <a:t>Compliance Searches</a:t>
            </a:r>
          </a:p>
          <a:p>
            <a:pPr marL="457200" lvl="3" indent="0">
              <a:buNone/>
            </a:pPr>
            <a:endParaRPr lang="en-US" dirty="0"/>
          </a:p>
          <a:p>
            <a:pPr marL="457200" lvl="3" indent="0">
              <a:buNone/>
            </a:pPr>
            <a:r>
              <a:rPr lang="en-US" dirty="0"/>
              <a:t>Administrators must consider legal restrictions when accessing user mailboxes in some instances.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41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Preservation Hold Library</a:t>
            </a:r>
          </a:p>
          <a:p>
            <a:pPr lvl="2"/>
            <a:r>
              <a:rPr lang="en-US" dirty="0"/>
              <a:t>Site specific document libraries</a:t>
            </a:r>
          </a:p>
          <a:p>
            <a:pPr lvl="2"/>
            <a:r>
              <a:rPr lang="en-US" dirty="0"/>
              <a:t>Used to preserve documents and versions</a:t>
            </a:r>
          </a:p>
          <a:p>
            <a:pPr lvl="2"/>
            <a:r>
              <a:rPr lang="en-US" dirty="0"/>
              <a:t>Can be accessed by administrators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6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Cosmos DB to </a:t>
            </a:r>
            <a:r>
              <a:rPr lang="en-US" dirty="0" err="1"/>
              <a:t>SubstrateHolds</a:t>
            </a:r>
            <a:endParaRPr lang="en-US" dirty="0"/>
          </a:p>
          <a:p>
            <a:pPr lvl="2"/>
            <a:r>
              <a:rPr lang="en-US" dirty="0"/>
              <a:t>Compliance copy of data into mailboxes.</a:t>
            </a:r>
          </a:p>
          <a:p>
            <a:pPr lvl="2"/>
            <a:r>
              <a:rPr lang="en-US" dirty="0"/>
              <a:t>Hidden folder in folder structure.</a:t>
            </a:r>
          </a:p>
          <a:p>
            <a:pPr lvl="2"/>
            <a:r>
              <a:rPr lang="en-US" dirty="0"/>
              <a:t>Administrators must know storage locations to configure correct retention features.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53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900" spc="0" dirty="0">
                <a:solidFill>
                  <a:schemeClr val="tx1"/>
                </a:solidFill>
                <a:latin typeface="+mn-lt"/>
              </a:rPr>
              <a:t>Yammer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messages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are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stored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in a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hidden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folder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in the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mailbox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of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each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user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whereas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community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messages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are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stored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in a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hidden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folder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in a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group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mailbox</a:t>
            </a:r>
            <a:endParaRPr lang="de-DE" sz="900" spc="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900" spc="0" dirty="0">
                <a:solidFill>
                  <a:schemeClr val="tx1"/>
                </a:solidFill>
                <a:latin typeface="+mn-lt"/>
              </a:rPr>
              <a:t>A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timer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job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from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the Exchange </a:t>
            </a:r>
            <a:r>
              <a:rPr lang="de-DE" sz="900" spc="0" dirty="0" err="1">
                <a:solidFill>
                  <a:schemeClr val="tx1"/>
                </a:solidFill>
                <a:latin typeface="+mn-lt"/>
              </a:rPr>
              <a:t>service</a:t>
            </a:r>
            <a:r>
              <a:rPr lang="de-DE" sz="900" spc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900" spc="0" dirty="0">
                <a:solidFill>
                  <a:schemeClr val="tx1"/>
                </a:solidFill>
                <a:latin typeface="+mn-lt"/>
              </a:rPr>
              <a:t>regularly evaluates items in this hidden folder, which can take up to seven days to 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900" spc="0" dirty="0">
                <a:solidFill>
                  <a:schemeClr val="tx1"/>
                </a:solidFill>
                <a:latin typeface="+mn-lt"/>
              </a:rPr>
              <a:t>When an item expires it´s retention period it is moved to the </a:t>
            </a:r>
            <a:r>
              <a:rPr lang="en-US" sz="900" spc="0" dirty="0" err="1">
                <a:solidFill>
                  <a:schemeClr val="tx1"/>
                </a:solidFill>
                <a:latin typeface="+mn-lt"/>
              </a:rPr>
              <a:t>SubstrateHolds</a:t>
            </a:r>
            <a:r>
              <a:rPr lang="en-US" sz="900" spc="0" dirty="0">
                <a:solidFill>
                  <a:schemeClr val="tx1"/>
                </a:solidFill>
                <a:latin typeface="+mn-lt"/>
              </a:rPr>
              <a:t> folder before they´re permanently deleted</a:t>
            </a:r>
          </a:p>
          <a:p>
            <a:endParaRPr lang="en-US" sz="900" b="1" u="sng" spc="0" dirty="0">
              <a:solidFill>
                <a:schemeClr val="tx1"/>
              </a:solidFill>
              <a:latin typeface="+mn-lt"/>
            </a:endParaRPr>
          </a:p>
          <a:p>
            <a:r>
              <a:rPr lang="en-US" sz="900" b="1" u="sng" spc="0" dirty="0">
                <a:solidFill>
                  <a:schemeClr val="tx1"/>
                </a:solidFill>
                <a:latin typeface="+mn-lt"/>
              </a:rPr>
              <a:t>Example</a:t>
            </a:r>
            <a:br>
              <a:rPr lang="en-US" sz="900" spc="0" dirty="0">
                <a:solidFill>
                  <a:schemeClr val="tx1"/>
                </a:solidFill>
                <a:latin typeface="+mn-lt"/>
              </a:rPr>
            </a:br>
            <a:r>
              <a:rPr lang="en-US" sz="900" spc="0" dirty="0">
                <a:solidFill>
                  <a:schemeClr val="tx1"/>
                </a:solidFill>
                <a:latin typeface="+mn-lt"/>
              </a:rPr>
              <a:t>When the retention policy is to retain and then delete</a:t>
            </a:r>
          </a:p>
          <a:p>
            <a:pPr marL="342900" indent="-342900">
              <a:buAutoNum type="arabicPeriod"/>
            </a:pPr>
            <a:r>
              <a:rPr lang="en-US" sz="900" spc="0" dirty="0">
                <a:solidFill>
                  <a:schemeClr val="tx1"/>
                </a:solidFill>
                <a:latin typeface="+mn-lt"/>
              </a:rPr>
              <a:t>If a message is edited or deleted during the retention period it is copied (if edited) or moved (if deleted) to the </a:t>
            </a:r>
            <a:r>
              <a:rPr lang="en-US" sz="900" spc="0" dirty="0" err="1">
                <a:solidFill>
                  <a:schemeClr val="tx1"/>
                </a:solidFill>
                <a:latin typeface="+mn-lt"/>
              </a:rPr>
              <a:t>SubstrateHolds</a:t>
            </a:r>
            <a:r>
              <a:rPr lang="en-US" sz="900" spc="0" dirty="0">
                <a:solidFill>
                  <a:schemeClr val="tx1"/>
                </a:solidFill>
                <a:latin typeface="+mn-lt"/>
              </a:rPr>
              <a:t> folder where it is stored until the retention period expires.</a:t>
            </a:r>
          </a:p>
          <a:p>
            <a:pPr marL="342900" indent="-342900">
              <a:buAutoNum type="arabicPeriod"/>
            </a:pPr>
            <a:r>
              <a:rPr lang="en-US" sz="900" spc="0" dirty="0">
                <a:solidFill>
                  <a:schemeClr val="tx1"/>
                </a:solidFill>
                <a:latin typeface="+mn-lt"/>
              </a:rPr>
              <a:t>If a message is not deleted, it is moved to the </a:t>
            </a:r>
            <a:r>
              <a:rPr lang="en-US" sz="900" spc="0" dirty="0" err="1">
                <a:solidFill>
                  <a:schemeClr val="tx1"/>
                </a:solidFill>
                <a:latin typeface="+mn-lt"/>
              </a:rPr>
              <a:t>SubstrateHolds</a:t>
            </a:r>
            <a:r>
              <a:rPr lang="en-US" sz="900" spc="0" dirty="0">
                <a:solidFill>
                  <a:schemeClr val="tx1"/>
                </a:solidFill>
                <a:latin typeface="+mn-lt"/>
              </a:rPr>
              <a:t> folder after the retention period expires. It is then deleted permanently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906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41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3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7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77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218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27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80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Supporting videos for instructor or student use:</a:t>
            </a:r>
          </a:p>
          <a:p>
            <a:endParaRPr lang="en-US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Demonstration – Records management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https://youtu.be/CAUDKL4FyQ8</a:t>
            </a:r>
          </a:p>
          <a:p>
            <a:r>
              <a:rPr lang="en-US" dirty="0"/>
              <a:t>(3 minutes)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69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Supporting videos for instructor or student use:</a:t>
            </a:r>
          </a:p>
          <a:p>
            <a:endParaRPr lang="en-US" sz="8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Demonstration – Event driven retention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https://youtu.be/jSV2vKh0xNg</a:t>
            </a:r>
          </a:p>
          <a:p>
            <a:r>
              <a:rPr lang="en-US" dirty="0"/>
              <a:t>(13 minutes)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67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068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10/20/2023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62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72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10/20/2023 11:27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24061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80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71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1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56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provided to be used at discretion of the instructor.</a:t>
            </a:r>
          </a:p>
          <a:p>
            <a:endParaRPr lang="en-US" dirty="0"/>
          </a:p>
          <a:p>
            <a:r>
              <a:rPr lang="en-US" dirty="0"/>
              <a:t>These slides allow the instructor to go deeper into the fundamentals of Information Governance if they desire.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77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provided to be used at discretion of the instructor.</a:t>
            </a:r>
          </a:p>
          <a:p>
            <a:endParaRPr lang="en-US" dirty="0"/>
          </a:p>
          <a:p>
            <a:r>
              <a:rPr lang="en-US" dirty="0"/>
              <a:t>These slides allow the instructor to go deeper into the fundamentals of Information Governance if they desire.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1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51807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6327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592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70140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70896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122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45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12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60908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968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11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396299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15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979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2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260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51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0545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118452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637929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7210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4AD483-E1AC-927A-0618-7C7E2E26F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22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7148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8246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5104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794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8630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8173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5640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8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3562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29649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787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3910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15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98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31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46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84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347726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62536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082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19F3EF-E352-4C65-98EB-C1D64E0A7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3C46D7-E811-4904-971C-BDAE52869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4EFDE3-C2B4-4663-8852-A0D2423EB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7A521-F4FD-E8EE-E376-D23CEA3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A61D4-2EBC-3C89-B9B9-A7E30063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C7F07-21BA-232C-099C-2DFC7076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33564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4590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DF9284C-6F78-4885-87E1-4AAD9E8090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9EA958-BE84-43C9-98F0-0C08E8ED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0E35C16-1FD5-43B8-8A48-E2CAEC4A6E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78D634-25BA-4087-A772-1E555254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F7B3EC7-70FC-4307-BB11-53CB4E14FF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CE9993-705A-488D-910E-290FD0A5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45894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585A5-DAB7-4EFE-A980-497178E03B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591438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21E8C-92C0-72B7-D04D-01894741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2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773555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64562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A35CC4-D06B-40B4-91B1-CDA133426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205973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309426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B8E47-3705-4496-95DB-2F04B395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06177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165232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1F4189-FC32-45CA-8DDD-889412FB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91758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021038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E9FF8-98D9-46AE-9E3D-2F72E00C7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773391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389460" y="4876845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826457-AD96-78F4-E9DC-B4CC7DCC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805796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3012874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4407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1494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3690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66164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4400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5968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3" r:id="rId1"/>
    <p:sldLayoutId id="2147484764" r:id="rId2"/>
    <p:sldLayoutId id="2147484765" r:id="rId3"/>
    <p:sldLayoutId id="2147484766" r:id="rId4"/>
    <p:sldLayoutId id="2147484767" r:id="rId5"/>
    <p:sldLayoutId id="2147484769" r:id="rId6"/>
    <p:sldLayoutId id="2147484770" r:id="rId7"/>
    <p:sldLayoutId id="2147484771" r:id="rId8"/>
    <p:sldLayoutId id="2147484772" r:id="rId9"/>
    <p:sldLayoutId id="2147484773" r:id="rId10"/>
    <p:sldLayoutId id="2147484774" r:id="rId11"/>
    <p:sldLayoutId id="2147484775" r:id="rId12"/>
    <p:sldLayoutId id="2147484776" r:id="rId13"/>
    <p:sldLayoutId id="2147484777" r:id="rId14"/>
    <p:sldLayoutId id="2147484778" r:id="rId15"/>
    <p:sldLayoutId id="2147484779" r:id="rId16"/>
    <p:sldLayoutId id="2147484780" r:id="rId17"/>
    <p:sldLayoutId id="2147484781" r:id="rId18"/>
    <p:sldLayoutId id="2147484782" r:id="rId19"/>
    <p:sldLayoutId id="2147484783" r:id="rId20"/>
    <p:sldLayoutId id="2147484784" r:id="rId21"/>
    <p:sldLayoutId id="2147484785" r:id="rId22"/>
    <p:sldLayoutId id="2147484786" r:id="rId23"/>
    <p:sldLayoutId id="2147484787" r:id="rId24"/>
    <p:sldLayoutId id="2147484788" r:id="rId25"/>
    <p:sldLayoutId id="2147484789" r:id="rId26"/>
    <p:sldLayoutId id="2147484790" r:id="rId27"/>
    <p:sldLayoutId id="2147484791" r:id="rId28"/>
    <p:sldLayoutId id="2147484792" r:id="rId29"/>
    <p:sldLayoutId id="2147484793" r:id="rId30"/>
    <p:sldLayoutId id="2147484794" r:id="rId31"/>
    <p:sldLayoutId id="2147484795" r:id="rId32"/>
    <p:sldLayoutId id="2147484796" r:id="rId33"/>
    <p:sldLayoutId id="2147484797" r:id="rId34"/>
    <p:sldLayoutId id="2147484798" r:id="rId35"/>
    <p:sldLayoutId id="2147484799" r:id="rId36"/>
    <p:sldLayoutId id="2147484800" r:id="rId37"/>
    <p:sldLayoutId id="2147484801" r:id="rId38"/>
    <p:sldLayoutId id="2147484802" r:id="rId39"/>
    <p:sldLayoutId id="2147484803" r:id="rId40"/>
    <p:sldLayoutId id="2147484804" r:id="rId41"/>
    <p:sldLayoutId id="2147484805" r:id="rId42"/>
    <p:sldLayoutId id="2147484806" r:id="rId43"/>
    <p:sldLayoutId id="2147484807" r:id="rId44"/>
    <p:sldLayoutId id="2147484808" r:id="rId45"/>
    <p:sldLayoutId id="2147484809" r:id="rId46"/>
    <p:sldLayoutId id="2147484810" r:id="rId47"/>
    <p:sldLayoutId id="2147484811" r:id="rId48"/>
    <p:sldLayoutId id="2147484812" r:id="rId49"/>
    <p:sldLayoutId id="2147484813" r:id="rId50"/>
    <p:sldLayoutId id="2147484814" r:id="rId51"/>
    <p:sldLayoutId id="2147484815" r:id="rId52"/>
    <p:sldLayoutId id="2147484816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2197894"/>
            <a:ext cx="5832158" cy="2462213"/>
          </a:xfrm>
        </p:spPr>
        <p:txBody>
          <a:bodyPr/>
          <a:lstStyle/>
          <a:p>
            <a:r>
              <a:rPr lang="en-US" dirty="0"/>
              <a:t>SC-400T00A</a:t>
            </a:r>
            <a:br>
              <a:rPr lang="en-US" dirty="0"/>
            </a:br>
            <a:r>
              <a:rPr lang="en-US" dirty="0"/>
              <a:t>Microsoft Information Protection and  Compliance Administrator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E2ADEB-5193-4F43-9880-BE56D38DC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1BD0D623-D0D5-B8C9-3907-98F0BC5C13B4}"/>
              </a:ext>
            </a:extLst>
          </p:cNvPr>
          <p:cNvSpPr txBox="1">
            <a:spLocks/>
          </p:cNvSpPr>
          <p:nvPr/>
        </p:nvSpPr>
        <p:spPr>
          <a:xfrm>
            <a:off x="569913" y="4791998"/>
            <a:ext cx="5686425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sz="2400" dirty="0"/>
              <a:t>Author name</a:t>
            </a:r>
          </a:p>
        </p:txBody>
      </p:sp>
    </p:spTree>
    <p:extLst>
      <p:ext uri="{BB962C8B-B14F-4D97-AF65-F5344CB8AC3E}">
        <p14:creationId xmlns:p14="http://schemas.microsoft.com/office/powerpoint/2010/main" val="39379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Configure retention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85E1C-174B-427E-8173-3D6B22758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387475"/>
            <a:ext cx="11010900" cy="184665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Differences between retention policies and retention labels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Retention Policies are focused on service locations.</a:t>
            </a:r>
          </a:p>
          <a:p>
            <a:pPr marL="228600" lvl="1" indent="-228600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Retention Labels are focused on individual items.</a:t>
            </a:r>
          </a:p>
          <a:p>
            <a:pPr marL="571500" lvl="2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600" dirty="0"/>
              <a:t>Retention labels are created for certain kinds of business data.</a:t>
            </a:r>
          </a:p>
          <a:p>
            <a:pPr marL="571500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en-US" sz="1600" dirty="0"/>
              <a:t>Label policies are used to publish retention labels.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D950A5-047B-4E11-8D06-9D8860A7D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504610"/>
              </p:ext>
            </p:extLst>
          </p:nvPr>
        </p:nvGraphicFramePr>
        <p:xfrm>
          <a:off x="584200" y="3693458"/>
          <a:ext cx="11010899" cy="20403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3721208990"/>
                    </a:ext>
                  </a:extLst>
                </a:gridCol>
                <a:gridCol w="2061633">
                  <a:extLst>
                    <a:ext uri="{9D8B030D-6E8A-4147-A177-3AD203B41FA5}">
                      <a16:colId xmlns:a16="http://schemas.microsoft.com/office/drawing/2014/main" val="3366205547"/>
                    </a:ext>
                  </a:extLst>
                </a:gridCol>
                <a:gridCol w="2061633">
                  <a:extLst>
                    <a:ext uri="{9D8B030D-6E8A-4147-A177-3AD203B41FA5}">
                      <a16:colId xmlns:a16="http://schemas.microsoft.com/office/drawing/2014/main" val="4201242363"/>
                    </a:ext>
                  </a:extLst>
                </a:gridCol>
                <a:gridCol w="2061633">
                  <a:extLst>
                    <a:ext uri="{9D8B030D-6E8A-4147-A177-3AD203B41FA5}">
                      <a16:colId xmlns:a16="http://schemas.microsoft.com/office/drawing/2014/main" val="143783420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306527988"/>
                    </a:ext>
                  </a:extLst>
                </a:gridCol>
              </a:tblGrid>
              <a:tr h="487082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Type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Based on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Travel with the document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Data lifecycle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Examples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316278"/>
                  </a:ext>
                </a:extLst>
              </a:tr>
              <a:tr h="730623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Retention Policy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Location, product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Teams Chat, Junk Folder, SharePoint Site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5148187"/>
                  </a:ext>
                </a:extLst>
              </a:tr>
              <a:tr h="730623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Retention Label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Single file or email, library, or list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yes, better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Email, document in a library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649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8445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Configure retention labels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85E1C-174B-427E-8173-3D6B22758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387475"/>
            <a:ext cx="11010900" cy="206210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Retention period calculation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Retention label count starts when a label is applied.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Several legal and regulatory requirements start at the end of a year.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Exact requirements must be known to fulfil them with required accuracy.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 combination of retention labels and retention policies is required.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863819-4061-4039-A660-7BC14D470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984955"/>
              </p:ext>
            </p:extLst>
          </p:nvPr>
        </p:nvGraphicFramePr>
        <p:xfrm>
          <a:off x="584200" y="3690149"/>
          <a:ext cx="11010900" cy="20469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3236947033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23351619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372082489"/>
                    </a:ext>
                  </a:extLst>
                </a:gridCol>
                <a:gridCol w="2197100">
                  <a:extLst>
                    <a:ext uri="{9D8B030D-6E8A-4147-A177-3AD203B41FA5}">
                      <a16:colId xmlns:a16="http://schemas.microsoft.com/office/drawing/2014/main" val="111323142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84685091"/>
                    </a:ext>
                  </a:extLst>
                </a:gridCol>
              </a:tblGrid>
              <a:tr h="332853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Document 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Label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Method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Deletion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False 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770330"/>
                  </a:ext>
                </a:extLst>
              </a:tr>
              <a:tr h="574928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Invoice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6 years + delete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Last modified on 1. May 2020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Delete after 6 years in May 2026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file will be deleted 6 months too early.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710317"/>
                  </a:ext>
                </a:extLst>
              </a:tr>
              <a:tr h="1132584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Invoice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7 years + delete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Last modified on 1. May 2020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  <a:tabLst>
                          <a:tab pos="540385" algn="ctr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Delete after 7 years in May 2027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The file will be deleted 5 months later. But it´s stored for the full time to fulfill the legal requirement.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353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663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24A8A537-B7AD-2A75-1277-C077CC2D8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manual retention label policies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F207BDFD-6BE2-2996-8D11-E1A04C0E96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391948" cy="1354217"/>
          </a:xfrm>
        </p:spPr>
        <p:txBody>
          <a:bodyPr/>
          <a:lstStyle/>
          <a:p>
            <a:r>
              <a:rPr lang="en-US" sz="2200" dirty="0"/>
              <a:t>Published labels will be available at the published location to be assigned manually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2CF47A7-1294-0F44-53FE-934C691BA0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066709"/>
            <a:ext cx="3390525" cy="3108543"/>
          </a:xfrm>
        </p:spPr>
        <p:txBody>
          <a:bodyPr/>
          <a:lstStyle/>
          <a:p>
            <a:pPr marL="347663" indent="-231775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These locations include:</a:t>
            </a:r>
          </a:p>
          <a:p>
            <a:pPr marL="682625" indent="-231775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dirty="0"/>
              <a:t>Exchange mail</a:t>
            </a:r>
          </a:p>
          <a:p>
            <a:pPr marL="682625" indent="-231775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dirty="0"/>
              <a:t>SharePoint sites</a:t>
            </a:r>
          </a:p>
          <a:p>
            <a:pPr marL="682625" indent="-231775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dirty="0"/>
              <a:t>OneDrive accounts </a:t>
            </a:r>
          </a:p>
          <a:p>
            <a:pPr marL="682625" indent="-231775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dirty="0"/>
              <a:t>Microsoft 365 Groups</a:t>
            </a:r>
          </a:p>
          <a:p>
            <a:pPr marL="347663" indent="-231775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Exchange public folders, Skype for Business, </a:t>
            </a:r>
            <a:br>
              <a:rPr lang="en-US" sz="1800" dirty="0"/>
            </a:br>
            <a:r>
              <a:rPr lang="en-US" sz="1800" dirty="0"/>
              <a:t>Teams, and Yammer messages </a:t>
            </a:r>
            <a:r>
              <a:rPr lang="en-US" sz="1800" b="1" dirty="0"/>
              <a:t>do not </a:t>
            </a:r>
            <a:r>
              <a:rPr lang="en-US" sz="1800" dirty="0"/>
              <a:t>support </a:t>
            </a:r>
            <a:br>
              <a:rPr lang="en-US" sz="1800" dirty="0"/>
            </a:br>
            <a:r>
              <a:rPr lang="en-US" sz="1800" dirty="0"/>
              <a:t>retention labels.</a:t>
            </a:r>
          </a:p>
        </p:txBody>
      </p:sp>
      <p:pic>
        <p:nvPicPr>
          <p:cNvPr id="54" name="Picture 2" descr="Diagramm, wann manuelle Bezeichnungen wirksam werden">
            <a:extLst>
              <a:ext uri="{FF2B5EF4-FFF2-40B4-BE49-F238E27FC236}">
                <a16:creationId xmlns:a16="http://schemas.microsoft.com/office/drawing/2014/main" id="{44A5AD1F-DACE-6A4B-EA49-AE0294195031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2" t="-6454" r="-1906" b="-6454"/>
          <a:stretch/>
        </p:blipFill>
        <p:spPr bwMode="auto">
          <a:xfrm>
            <a:off x="4310743" y="1581150"/>
            <a:ext cx="7289120" cy="4430713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357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AFF7-940C-4068-A4EE-68E19A9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/>
              <a:t>Configure manual retention label policies (continued)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6403A4-9798-09BB-88DF-347BF41968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6193971" cy="3693319"/>
          </a:xfrm>
        </p:spPr>
        <p:txBody>
          <a:bodyPr/>
          <a:lstStyle/>
          <a:p>
            <a:pPr marL="231775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Within Outlook a retention label can be assigned to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an email through the </a:t>
            </a:r>
            <a:r>
              <a:rPr lang="en-US" sz="2000" i="1" dirty="0">
                <a:latin typeface="+mn-lt"/>
              </a:rPr>
              <a:t>assign policy </a:t>
            </a:r>
            <a:r>
              <a:rPr lang="en-US" sz="2000" dirty="0">
                <a:latin typeface="+mn-lt"/>
              </a:rPr>
              <a:t>ribbon</a:t>
            </a:r>
          </a:p>
          <a:p>
            <a:pPr marL="231775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The retention label is then visible within the email</a:t>
            </a:r>
          </a:p>
          <a:p>
            <a:pPr marL="231775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You can set the default retention label for an entire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Outlook folder through the folder‘s properties</a:t>
            </a:r>
          </a:p>
          <a:p>
            <a:pPr marL="231775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Within SharePoint you can set the retention label to a file through the file/folder/document libraries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properties</a:t>
            </a:r>
          </a:p>
          <a:p>
            <a:pPr marL="231775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Retention labels for OneDrive can be set through the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web version through the file properties</a:t>
            </a:r>
          </a:p>
        </p:txBody>
      </p:sp>
      <p:pic>
        <p:nvPicPr>
          <p:cNvPr id="14" name="Picture 2" descr="Screenshot of example retention policies in Groups in Outlook on the web">
            <a:extLst>
              <a:ext uri="{FF2B5EF4-FFF2-40B4-BE49-F238E27FC236}">
                <a16:creationId xmlns:a16="http://schemas.microsoft.com/office/drawing/2014/main" id="{1FBF508B-7D16-012D-4F95-B38586677C89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4" t="-3200" r="-2746" b="-3200"/>
          <a:stretch/>
        </p:blipFill>
        <p:spPr bwMode="auto">
          <a:xfrm>
            <a:off x="7024914" y="1581150"/>
            <a:ext cx="4574949" cy="4430713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478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AFF7-940C-4068-A4EE-68E19A949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/>
              <a:t>Configure auto-apply retention label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14A4A-C1FD-D325-9358-F323858550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3850"/>
            <a:ext cx="3173413" cy="1015663"/>
          </a:xfrm>
        </p:spPr>
        <p:txBody>
          <a:bodyPr/>
          <a:lstStyle/>
          <a:p>
            <a:r>
              <a:rPr lang="en-US" sz="2200" dirty="0"/>
              <a:t>Auto-apply labels can apply retention labels automatically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43411-C7D3-4E89-9DB0-E714DB5F48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2720975"/>
            <a:ext cx="3173412" cy="3354765"/>
          </a:xfrm>
        </p:spPr>
        <p:txBody>
          <a:bodyPr/>
          <a:lstStyle/>
          <a:p>
            <a:pPr marL="231775" lvl="1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cs typeface="Segoe UI" panose="020B0502040204020203" pitchFamily="34" charset="0"/>
              </a:rPr>
              <a:t>Content that contains sensitive information that match sensitivity templates.</a:t>
            </a:r>
          </a:p>
          <a:p>
            <a:pPr marL="231775" lvl="1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cs typeface="Segoe UI" panose="020B0502040204020203" pitchFamily="34" charset="0"/>
              </a:rPr>
              <a:t>Content that contains specific words or phrases, or properties. This is specified by the Keyword query language.</a:t>
            </a:r>
          </a:p>
          <a:p>
            <a:pPr marL="231775" lvl="1" indent="-231775">
              <a:spcBef>
                <a:spcPts val="0"/>
              </a:spcBef>
              <a:spcAft>
                <a:spcPts val="1200"/>
              </a:spcAft>
            </a:pPr>
            <a:r>
              <a:rPr lang="de-DE" sz="1800" dirty="0">
                <a:cs typeface="Segoe UI" panose="020B0502040204020203" pitchFamily="34" charset="0"/>
              </a:rPr>
              <a:t>Or trainable classifiers such as source code, offensive language or resumes.</a:t>
            </a:r>
          </a:p>
        </p:txBody>
      </p:sp>
      <p:pic>
        <p:nvPicPr>
          <p:cNvPr id="6" name="Picture 2" descr="Diagram of roles and tasks for auto-apply labels">
            <a:extLst>
              <a:ext uri="{FF2B5EF4-FFF2-40B4-BE49-F238E27FC236}">
                <a16:creationId xmlns:a16="http://schemas.microsoft.com/office/drawing/2014/main" id="{BE63555B-6A3C-52A0-612B-9DB3E9F28DDD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6" t="-6527" r="-2466" b="-6527"/>
          <a:stretch/>
        </p:blipFill>
        <p:spPr bwMode="auto">
          <a:xfrm>
            <a:off x="4064000" y="1581150"/>
            <a:ext cx="7535862" cy="4430720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5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20ABEA2-FD28-0C91-3567-E8CEF28C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Configure and manage adaptive scopes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C347BF-DE24-3927-6B52-36878E17E4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387475"/>
            <a:ext cx="11010900" cy="2723823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Compared to static scope, the membership of adaptive scope is dynamic rather than static by querying selected attributes or properties for selected locations daily.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Adaptive scope is divided into three different types:</a:t>
            </a:r>
          </a:p>
          <a:p>
            <a:pPr marL="635000" indent="-228600"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800" dirty="0">
                <a:latin typeface="+mn-lt"/>
              </a:rPr>
              <a:t>Users</a:t>
            </a:r>
          </a:p>
          <a:p>
            <a:pPr marL="635000" indent="-228600"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800" dirty="0">
                <a:latin typeface="+mn-lt"/>
              </a:rPr>
              <a:t>SharePoint sites</a:t>
            </a:r>
          </a:p>
          <a:p>
            <a:pPr marL="635000" indent="-228600"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en-US" sz="1800" dirty="0">
                <a:latin typeface="+mn-lt"/>
              </a:rPr>
              <a:t>Microsoft 365 Groups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Each type of scope uses different attributes or properties.</a:t>
            </a: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F299EF1C-966E-6E87-D264-8EAEFB185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88911"/>
              </p:ext>
            </p:extLst>
          </p:nvPr>
        </p:nvGraphicFramePr>
        <p:xfrm>
          <a:off x="584200" y="4273904"/>
          <a:ext cx="1101090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000">
                  <a:extLst>
                    <a:ext uri="{9D8B030D-6E8A-4147-A177-3AD203B41FA5}">
                      <a16:colId xmlns:a16="http://schemas.microsoft.com/office/drawing/2014/main" val="1166294974"/>
                    </a:ext>
                  </a:extLst>
                </a:gridCol>
                <a:gridCol w="8851900">
                  <a:extLst>
                    <a:ext uri="{9D8B030D-6E8A-4147-A177-3AD203B41FA5}">
                      <a16:colId xmlns:a16="http://schemas.microsoft.com/office/drawing/2014/main" val="2918606257"/>
                    </a:ext>
                  </a:extLst>
                </a:gridCol>
              </a:tblGrid>
              <a:tr h="120046">
                <a:tc>
                  <a:txBody>
                    <a:bodyPr/>
                    <a:lstStyle/>
                    <a:p>
                      <a:r>
                        <a:rPr lang="en-US" sz="1600" b="0" noProof="0" dirty="0">
                          <a:solidFill>
                            <a:schemeClr val="tx1"/>
                          </a:solidFill>
                          <a:latin typeface="+mj-lt"/>
                        </a:rPr>
                        <a:t>Adaptive scope type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8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noProof="0" dirty="0">
                          <a:solidFill>
                            <a:schemeClr val="tx1"/>
                          </a:solidFill>
                          <a:latin typeface="+mj-lt"/>
                        </a:rPr>
                        <a:t>Attributes or properties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195351"/>
                  </a:ext>
                </a:extLst>
              </a:tr>
              <a:tr h="288109">
                <a:tc>
                  <a:txBody>
                    <a:bodyPr/>
                    <a:lstStyle/>
                    <a:p>
                      <a:r>
                        <a:rPr lang="en-US" sz="1400" noProof="0" dirty="0">
                          <a:solidFill>
                            <a:schemeClr val="tx1"/>
                          </a:solidFill>
                        </a:rPr>
                        <a:t>Users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Name, Last name, Display name</a:t>
                      </a:r>
                      <a:r>
                        <a:rPr lang="en-US" sz="1400" noProof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 title</a:t>
                      </a:r>
                      <a:r>
                        <a:rPr lang="en-US" sz="1400" noProof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Department, Office, Street address, City, State or province, Postal code, Country or region, Email addresses, Alias, Exchange custom attributes: CustomAttribute1 – CustomAttribute15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969089"/>
                  </a:ext>
                </a:extLst>
              </a:tr>
              <a:tr h="120046">
                <a:tc>
                  <a:txBody>
                    <a:bodyPr/>
                    <a:lstStyle/>
                    <a:p>
                      <a:r>
                        <a:rPr lang="en-US" sz="1400" noProof="0" dirty="0">
                          <a:solidFill>
                            <a:schemeClr val="tx1"/>
                          </a:solidFill>
                        </a:rPr>
                        <a:t>SharePoint sites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 URL, Site name, SharePoint custom properties: RefinableString00 – RefinableString99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60982"/>
                  </a:ext>
                </a:extLst>
              </a:tr>
              <a:tr h="204077">
                <a:tc>
                  <a:txBody>
                    <a:bodyPr/>
                    <a:lstStyle/>
                    <a:p>
                      <a:r>
                        <a:rPr lang="en-US" sz="1400" noProof="0" dirty="0">
                          <a:solidFill>
                            <a:schemeClr val="tx1"/>
                          </a:solidFill>
                        </a:rPr>
                        <a:t>Microsoft 365 Groups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Name, Display name, Description, Email addresses, Alias, Exchange custom attributes: CustomAttribute1 – CustomAttribute15</a:t>
                      </a:r>
                      <a:endParaRPr lang="en-US" sz="14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670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66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D67D-542C-4232-8618-4F2ED3FD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Import data for Data Lifecycle Management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58C9300-85E2-DE6B-F7B4-388C60020F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025955"/>
            <a:ext cx="4714663" cy="16004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200" dirty="0"/>
              <a:t>There are two ways to import PST files to Office 365:</a:t>
            </a:r>
          </a:p>
          <a:p>
            <a:pPr marL="3429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Network upload</a:t>
            </a:r>
          </a:p>
          <a:p>
            <a:pPr marL="3429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Drive shipping</a:t>
            </a:r>
          </a:p>
        </p:txBody>
      </p:sp>
      <p:pic>
        <p:nvPicPr>
          <p:cNvPr id="5" name="Content Placeholder 4" descr="Workflow of data import for information governance.">
            <a:extLst>
              <a:ext uri="{FF2B5EF4-FFF2-40B4-BE49-F238E27FC236}">
                <a16:creationId xmlns:a16="http://schemas.microsoft.com/office/drawing/2014/main" id="{4721AAD4-D5D9-4640-9D03-21A70672B00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-3333" t="-11079" r="-3333" b="-11079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15641920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9D67D-542C-4232-8618-4F2ED3FD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Manage and remediate Data Lifecycle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F50DA-0B64-2035-650B-ACAFA2AF9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3850"/>
            <a:ext cx="3173413" cy="1354217"/>
          </a:xfrm>
        </p:spPr>
        <p:txBody>
          <a:bodyPr/>
          <a:lstStyle/>
          <a:p>
            <a:r>
              <a:rPr lang="en-US" sz="2200" dirty="0"/>
              <a:t>Data Lifecycle Management cards on the Data classification page: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5406E-051E-AD8F-CDF6-266C0ABA4D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3152775"/>
            <a:ext cx="3173412" cy="1846659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Top sensitive info types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Top retention labels applied to content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Locations where retention labels are applied</a:t>
            </a:r>
          </a:p>
        </p:txBody>
      </p:sp>
      <p:pic>
        <p:nvPicPr>
          <p:cNvPr id="6" name="Picture Placeholder 5" descr="screenshot of reports showing information governance information.">
            <a:extLst>
              <a:ext uri="{FF2B5EF4-FFF2-40B4-BE49-F238E27FC236}">
                <a16:creationId xmlns:a16="http://schemas.microsoft.com/office/drawing/2014/main" id="{1ECC31F3-5C82-7C58-E2F5-00DEE358F87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-1275" t="-9612" r="-1275" b="-9612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6730652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0552-EFBD-0018-01F5-8EAB69D3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/>
              <a:t>Configure preservation locks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C91B37C-4236-E8F8-935A-08A2E408A7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</p:spPr>
        <p:txBody>
          <a:bodyPr/>
          <a:lstStyle/>
          <a:p>
            <a:r>
              <a:rPr lang="en-US" dirty="0"/>
              <a:t>When a retention policy is locked: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725C67A-B7FA-FB91-50D5-3D496977C9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2085975"/>
            <a:ext cx="5218112" cy="1415772"/>
          </a:xfrm>
        </p:spPr>
        <p:txBody>
          <a:bodyPr/>
          <a:lstStyle/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No one can disable the policy or delete it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Locations can be added but not removed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You can extend the retention period but not decrease 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B9603F-B22A-B794-0F0A-4F790E4ADB42}"/>
              </a:ext>
            </a:extLst>
          </p:cNvPr>
          <p:cNvSpPr txBox="1">
            <a:spLocks/>
          </p:cNvSpPr>
          <p:nvPr/>
        </p:nvSpPr>
        <p:spPr>
          <a:xfrm>
            <a:off x="585788" y="3779128"/>
            <a:ext cx="521811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To prevent accidentally locking a policy, use PowerShell configure a preservation lock.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5E3120A6-419E-508B-5F74-0F4706A37D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</p:spPr>
        <p:txBody>
          <a:bodyPr/>
          <a:lstStyle/>
          <a:p>
            <a:r>
              <a:rPr lang="en-US" dirty="0"/>
              <a:t>When a retention label policy is locked: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284E27A-5226-380A-6997-C740642F3F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163" y="2085975"/>
            <a:ext cx="5187950" cy="1138773"/>
          </a:xfrm>
        </p:spPr>
        <p:txBody>
          <a:bodyPr/>
          <a:lstStyle/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No one can disable the policy or delete it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Locations can be added but not removed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Labels can be added but not removed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97B97A-E61D-B24E-7C26-5A892768F77E}"/>
              </a:ext>
            </a:extLst>
          </p:cNvPr>
          <p:cNvSpPr txBox="1">
            <a:spLocks/>
          </p:cNvSpPr>
          <p:nvPr/>
        </p:nvSpPr>
        <p:spPr>
          <a:xfrm>
            <a:off x="588262" y="4848346"/>
            <a:ext cx="11011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 dirty="0"/>
              <a:t>Important</a:t>
            </a:r>
            <a:r>
              <a:rPr lang="en-US" sz="1800" dirty="0">
                <a:latin typeface="+mj-lt"/>
              </a:rPr>
              <a:t>: </a:t>
            </a:r>
            <a:r>
              <a:rPr lang="en-US" sz="1800" dirty="0"/>
              <a:t>A preservation lock cannot be reversed. You will never be able to delete the locked policy again!</a:t>
            </a:r>
          </a:p>
        </p:txBody>
      </p:sp>
    </p:spTree>
    <p:extLst>
      <p:ext uri="{BB962C8B-B14F-4D97-AF65-F5344CB8AC3E}">
        <p14:creationId xmlns:p14="http://schemas.microsoft.com/office/powerpoint/2010/main" val="10689879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2813447"/>
            <a:ext cx="6345239" cy="1231106"/>
          </a:xfrm>
        </p:spPr>
        <p:txBody>
          <a:bodyPr/>
          <a:lstStyle/>
          <a:p>
            <a:r>
              <a:rPr lang="en-US" dirty="0"/>
              <a:t>Manage data retention in Microsoft 365 workloads</a:t>
            </a:r>
          </a:p>
        </p:txBody>
      </p:sp>
    </p:spTree>
    <p:extLst>
      <p:ext uri="{BB962C8B-B14F-4D97-AF65-F5344CB8AC3E}">
        <p14:creationId xmlns:p14="http://schemas.microsoft.com/office/powerpoint/2010/main" val="47578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2813447"/>
            <a:ext cx="6345237" cy="1231106"/>
          </a:xfrm>
        </p:spPr>
        <p:txBody>
          <a:bodyPr/>
          <a:lstStyle/>
          <a:p>
            <a:r>
              <a:rPr lang="en-US" dirty="0"/>
              <a:t>Implement Data Lifecycle and Records Management</a:t>
            </a:r>
          </a:p>
        </p:txBody>
      </p:sp>
    </p:spTree>
    <p:extLst>
      <p:ext uri="{BB962C8B-B14F-4D97-AF65-F5344CB8AC3E}">
        <p14:creationId xmlns:p14="http://schemas.microsoft.com/office/powerpoint/2010/main" val="2182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1" y="585216"/>
            <a:ext cx="11087923" cy="984885"/>
          </a:xfrm>
        </p:spPr>
        <p:txBody>
          <a:bodyPr/>
          <a:lstStyle/>
          <a:p>
            <a:r>
              <a:rPr lang="en-US" dirty="0"/>
              <a:t>Agenda: Manage data retention in Microsoft 365 workloads 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7CB5ADC9-178A-21AF-2419-F36890294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0564211" cy="3185487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Describe the retention features in Microsoft 365 workloads.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Configure retention settings in Microsoft Teams, Yammer, and SharePoint Online.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Recover content protected by retention settings.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Implement retention for Exchange Mailbox items.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Apply mailbox holds on Exchange Mailboxes.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Regain protected items from Exchange Mailboxes.</a:t>
            </a:r>
          </a:p>
        </p:txBody>
      </p:sp>
    </p:spTree>
    <p:extLst>
      <p:ext uri="{BB962C8B-B14F-4D97-AF65-F5344CB8AC3E}">
        <p14:creationId xmlns:p14="http://schemas.microsoft.com/office/powerpoint/2010/main" val="413050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Explain retention in Exchange Online</a:t>
            </a:r>
          </a:p>
        </p:txBody>
      </p:sp>
      <p:pic>
        <p:nvPicPr>
          <p:cNvPr id="5" name="Picture 4" descr="workflow of retention in Exchange Online.">
            <a:extLst>
              <a:ext uri="{FF2B5EF4-FFF2-40B4-BE49-F238E27FC236}">
                <a16:creationId xmlns:a16="http://schemas.microsoft.com/office/drawing/2014/main" id="{4385F2CE-5FD0-868C-BC86-A60B2E40D770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20631" t="-2029" r="-20631" b="-2029"/>
          <a:stretch/>
        </p:blipFill>
        <p:spPr bwMode="auto">
          <a:xfrm>
            <a:off x="579438" y="1289050"/>
            <a:ext cx="11010900" cy="4986338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36811634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retention in SharePoint Online and OneDrive</a:t>
            </a:r>
          </a:p>
        </p:txBody>
      </p:sp>
      <p:pic>
        <p:nvPicPr>
          <p:cNvPr id="2" name="Picture 1" descr="workflow of retention for SharePoint and OneDrive for Business.">
            <a:extLst>
              <a:ext uri="{FF2B5EF4-FFF2-40B4-BE49-F238E27FC236}">
                <a16:creationId xmlns:a16="http://schemas.microsoft.com/office/drawing/2014/main" id="{CB9711F9-1F45-B231-7994-E396E902E24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52785" t="-2709" r="-52785" b="-2709"/>
          <a:stretch/>
        </p:blipFill>
        <p:spPr bwMode="auto">
          <a:xfrm>
            <a:off x="579438" y="1289050"/>
            <a:ext cx="11010900" cy="4986338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570243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Explain retention in Microsoft Teams</a:t>
            </a:r>
          </a:p>
        </p:txBody>
      </p:sp>
      <p:pic>
        <p:nvPicPr>
          <p:cNvPr id="6" name="Picture 5" descr="workflow of retention for Microsoft Teams.">
            <a:extLst>
              <a:ext uri="{FF2B5EF4-FFF2-40B4-BE49-F238E27FC236}">
                <a16:creationId xmlns:a16="http://schemas.microsoft.com/office/drawing/2014/main" id="{F498095D-D72E-48DB-8990-1881FEAF5FB8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30018" t="-2392" r="-30018" b="-2392"/>
          <a:stretch/>
        </p:blipFill>
        <p:spPr bwMode="auto">
          <a:xfrm>
            <a:off x="579438" y="1289050"/>
            <a:ext cx="11010900" cy="4986338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46574263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Explain retention in Microsoft Yammer</a:t>
            </a:r>
          </a:p>
        </p:txBody>
      </p:sp>
      <p:pic>
        <p:nvPicPr>
          <p:cNvPr id="13" name="Picture 12" descr="Image that explains retention in Microsoft Yammer">
            <a:extLst>
              <a:ext uri="{FF2B5EF4-FFF2-40B4-BE49-F238E27FC236}">
                <a16:creationId xmlns:a16="http://schemas.microsoft.com/office/drawing/2014/main" id="{0A03F031-2FDC-BF4C-7643-4DA26F8E0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724" t="-2406" r="-29724" b="-2406"/>
          <a:stretch/>
        </p:blipFill>
        <p:spPr>
          <a:xfrm>
            <a:off x="579438" y="1289050"/>
            <a:ext cx="11010900" cy="4986338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163648201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Recover content in Microsoft 365 workloads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B2AB45C-9B0C-D532-09C5-FCF527D3A0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387475"/>
            <a:ext cx="11010900" cy="31085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Recovery options for users and administrators</a:t>
            </a:r>
          </a:p>
          <a:p>
            <a:pPr marL="406400" lvl="1" indent="-2921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Users can recover documents and files in OneDrive via their recycle bin.</a:t>
            </a:r>
          </a:p>
          <a:p>
            <a:pPr marL="406400" lvl="1" indent="-2921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Users can restore items on SharePoint Online document libraries via the recycle bin.</a:t>
            </a:r>
          </a:p>
          <a:p>
            <a:pPr marL="406400" lvl="1" indent="-2921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Users can restore versions in the SharePoint Online and OneDrive portal.</a:t>
            </a:r>
          </a:p>
          <a:p>
            <a:pPr marL="406400" lvl="1" indent="-2921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Users can restore versions via Office Online or via Microsoft 365 apps for enterprise.</a:t>
            </a:r>
          </a:p>
          <a:p>
            <a:pPr marL="406400" lvl="1" indent="-2921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Users can restore their entire OneDrive content.</a:t>
            </a:r>
          </a:p>
          <a:p>
            <a:pPr marL="406400" lvl="1" indent="-2921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Administrators can access the preservation hold libraries and recover data.</a:t>
            </a:r>
          </a:p>
        </p:txBody>
      </p:sp>
    </p:spTree>
    <p:extLst>
      <p:ext uri="{BB962C8B-B14F-4D97-AF65-F5344CB8AC3E}">
        <p14:creationId xmlns:p14="http://schemas.microsoft.com/office/powerpoint/2010/main" val="51681957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Activate archive mailboxes in Microsoft Exchange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5F152E3-5ED4-F93E-BD72-009E4B805D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</p:spPr>
        <p:txBody>
          <a:bodyPr/>
          <a:lstStyle/>
          <a:p>
            <a:r>
              <a:rPr lang="en-US" dirty="0"/>
              <a:t>Messaging records management (MRM)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DF6C25-CF2B-F91A-F53D-877F426FC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2085975"/>
            <a:ext cx="5353050" cy="3139321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Former feature for retention in Exchange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Used for archiving of mailbox content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Consists of different features:</a:t>
            </a:r>
          </a:p>
          <a:p>
            <a:pPr marL="571500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b="1" dirty="0"/>
              <a:t>Retention policies </a:t>
            </a:r>
            <a:r>
              <a:rPr lang="en-US" dirty="0"/>
              <a:t>to publish retention tags to use.</a:t>
            </a:r>
          </a:p>
          <a:p>
            <a:pPr marL="571500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b="1" dirty="0"/>
              <a:t>Retention policy tags (RPTs) </a:t>
            </a:r>
            <a:r>
              <a:rPr lang="en-US" dirty="0"/>
              <a:t>for default folders.</a:t>
            </a:r>
          </a:p>
          <a:p>
            <a:pPr marL="571500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b="1" dirty="0"/>
              <a:t>Default policy tags (DPTs) </a:t>
            </a:r>
            <a:r>
              <a:rPr lang="en-US" dirty="0"/>
              <a:t>for all untagged items.</a:t>
            </a:r>
          </a:p>
          <a:p>
            <a:pPr marL="571500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en-US" b="1" dirty="0"/>
              <a:t>Personal tags </a:t>
            </a:r>
            <a:r>
              <a:rPr lang="en-US" dirty="0"/>
              <a:t>for manual assignment.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Mailbox Folder Assistant (MFA) processes retention tag actions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78A5E27-CA7D-829F-EDB1-37B54C049C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</p:spPr>
        <p:txBody>
          <a:bodyPr/>
          <a:lstStyle/>
          <a:p>
            <a:r>
              <a:rPr lang="en-US" dirty="0"/>
              <a:t>Archive Mailboxes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28D0547-E1CF-B73B-8901-E7B30D5827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163" y="2085975"/>
            <a:ext cx="5187950" cy="707886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Additional mailbox for archiving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Retention tags move items to archive</a:t>
            </a:r>
          </a:p>
        </p:txBody>
      </p:sp>
    </p:spTree>
    <p:extLst>
      <p:ext uri="{BB962C8B-B14F-4D97-AF65-F5344CB8AC3E}">
        <p14:creationId xmlns:p14="http://schemas.microsoft.com/office/powerpoint/2010/main" val="144382671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Apply mailbox holds in Microsoft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85E1C-174B-427E-8173-3D6B22758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3850"/>
            <a:ext cx="11010900" cy="192360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Mailbox Holds target Exchange Mailboxes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cs typeface="Segoe UI" panose="020B0502040204020203" pitchFamily="34" charset="0"/>
              </a:rPr>
              <a:t>Protect content of Exchange mailboxes against deletion.</a:t>
            </a:r>
          </a:p>
          <a:p>
            <a:pPr marL="2286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cs typeface="Segoe UI" panose="020B0502040204020203" pitchFamily="34" charset="0"/>
              </a:rPr>
              <a:t>Two types of mailbox holds available:</a:t>
            </a:r>
          </a:p>
          <a:p>
            <a:pPr marL="571500" lvl="2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600" dirty="0">
                <a:cs typeface="Segoe UI" panose="020B0502040204020203" pitchFamily="34" charset="0"/>
              </a:rPr>
              <a:t>Litigation Holds set on a mailbox level to protect all content from deletion.</a:t>
            </a:r>
          </a:p>
          <a:p>
            <a:pPr marL="571500" lvl="2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600" dirty="0">
                <a:cs typeface="Segoe UI" panose="020B0502040204020203" pitchFamily="34" charset="0"/>
              </a:rPr>
              <a:t>eDiscovery Holds created in cases to prevent mailbox content matching search criteria from deletion.</a:t>
            </a:r>
          </a:p>
        </p:txBody>
      </p:sp>
    </p:spTree>
    <p:extLst>
      <p:ext uri="{BB962C8B-B14F-4D97-AF65-F5344CB8AC3E}">
        <p14:creationId xmlns:p14="http://schemas.microsoft.com/office/powerpoint/2010/main" val="383114797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Recover content in Microsoft Exchange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85E1C-174B-427E-8173-3D6B22758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3850"/>
            <a:ext cx="11010900" cy="163121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Exchange Mailbox content recovery with eDiscovery cases</a:t>
            </a:r>
          </a:p>
          <a:p>
            <a:pPr marL="3429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cs typeface="Segoe UI" panose="020B0502040204020203" pitchFamily="34" charset="0"/>
              </a:rPr>
              <a:t>Recovery of content from active and inactive mailboxes.</a:t>
            </a:r>
          </a:p>
          <a:p>
            <a:pPr marL="3429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cs typeface="Segoe UI" panose="020B0502040204020203" pitchFamily="34" charset="0"/>
              </a:rPr>
              <a:t>Results can be previewed and exported in .pst files.</a:t>
            </a:r>
          </a:p>
          <a:p>
            <a:pPr marL="3429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cs typeface="Segoe UI" panose="020B0502040204020203" pitchFamily="34" charset="0"/>
              </a:rPr>
              <a:t>Different eDiscovery permissions required for case creation, preview and export.</a:t>
            </a:r>
          </a:p>
        </p:txBody>
      </p:sp>
    </p:spTree>
    <p:extLst>
      <p:ext uri="{BB962C8B-B14F-4D97-AF65-F5344CB8AC3E}">
        <p14:creationId xmlns:p14="http://schemas.microsoft.com/office/powerpoint/2010/main" val="21685742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2813447"/>
            <a:ext cx="4370389" cy="1231106"/>
          </a:xfrm>
        </p:spPr>
        <p:txBody>
          <a:bodyPr/>
          <a:lstStyle/>
          <a:p>
            <a:r>
              <a:rPr lang="en-US" dirty="0"/>
              <a:t>Manage records in 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8197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D19C9-BE8A-60B5-E96B-CC9535A5C28E}"/>
              </a:ext>
            </a:extLst>
          </p:cNvPr>
          <p:cNvSpPr txBox="1">
            <a:spLocks/>
          </p:cNvSpPr>
          <p:nvPr/>
        </p:nvSpPr>
        <p:spPr>
          <a:xfrm>
            <a:off x="588262" y="1422400"/>
            <a:ext cx="646016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 Lifecycle Management in Microsoft Purview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200" dirty="0"/>
              <a:t>Manage data retention in Microsoft 365</a:t>
            </a:r>
          </a:p>
          <a:p>
            <a:pPr marL="285750" indent="-285750" algn="l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Implement records management in Microsoft 365</a:t>
            </a:r>
          </a:p>
        </p:txBody>
      </p:sp>
    </p:spTree>
    <p:extLst>
      <p:ext uri="{BB962C8B-B14F-4D97-AF65-F5344CB8AC3E}">
        <p14:creationId xmlns:p14="http://schemas.microsoft.com/office/powerpoint/2010/main" val="12393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9399800" cy="984885"/>
          </a:xfrm>
        </p:spPr>
        <p:txBody>
          <a:bodyPr/>
          <a:lstStyle/>
          <a:p>
            <a:r>
              <a:rPr lang="en-US" dirty="0"/>
              <a:t>Agenda: Manage records in Microsoft Purview  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B804942-68B9-7276-443A-8D6AB31776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817688"/>
            <a:ext cx="10939462" cy="2046714"/>
          </a:xfrm>
        </p:spPr>
        <p:txBody>
          <a:bodyPr/>
          <a:lstStyle/>
          <a:p>
            <a:pPr marL="285750" indent="-285750" defTabSz="914367">
              <a:spcAft>
                <a:spcPts val="1800"/>
              </a:spcAft>
            </a:pPr>
            <a:r>
              <a:rPr lang="en-US" dirty="0">
                <a:cs typeface="+mn-cs"/>
              </a:rPr>
              <a:t>Explain the records management solution and its benefits.</a:t>
            </a:r>
          </a:p>
          <a:p>
            <a:pPr marL="285750" indent="-285750" defTabSz="914367">
              <a:spcAft>
                <a:spcPts val="1800"/>
              </a:spcAft>
            </a:pPr>
            <a:r>
              <a:rPr lang="en-US" dirty="0">
                <a:cs typeface="+mn-cs"/>
              </a:rPr>
              <a:t>Describe the records management configuration process.</a:t>
            </a:r>
          </a:p>
          <a:p>
            <a:pPr marL="285750" indent="-285750" defTabSz="914367">
              <a:spcAft>
                <a:spcPts val="1800"/>
              </a:spcAft>
            </a:pPr>
            <a:r>
              <a:rPr lang="en-US" dirty="0">
                <a:cs typeface="+mn-cs"/>
              </a:rPr>
              <a:t>Explain what users will experience when the solution is implemented.</a:t>
            </a:r>
          </a:p>
          <a:p>
            <a:pPr marL="285750" indent="-285750" defTabSz="914367">
              <a:spcAft>
                <a:spcPts val="1800"/>
              </a:spcAft>
            </a:pPr>
            <a:r>
              <a:rPr lang="en-US" dirty="0">
                <a:cs typeface="+mn-cs"/>
              </a:rPr>
              <a:t>Articulate deployment and adoption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399213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F9A67F-9E05-4A1C-BFF3-5B0F68E0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Records management 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9ED612-58D5-46DB-A220-90831426D9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387475"/>
            <a:ext cx="11010900" cy="4616648"/>
          </a:xfrm>
        </p:spPr>
        <p:txBody>
          <a:bodyPr lIns="0"/>
          <a:lstStyle/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200" dirty="0"/>
              <a:t>A record is a document or other electronic or physical entity in an organization that serves as evidence of an activity or transaction performed by the organization and requires retention for some time period.</a:t>
            </a:r>
          </a:p>
          <a:p>
            <a:pPr marL="342900" lvl="1" indent="-228600"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Different actions that possibly needs to be prevented:</a:t>
            </a:r>
          </a:p>
          <a:p>
            <a:pPr marL="635000" lvl="2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600" dirty="0"/>
              <a:t>Change the assigned Retention Label of an item</a:t>
            </a:r>
          </a:p>
          <a:p>
            <a:pPr marL="635000" lvl="2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600" dirty="0"/>
              <a:t>Change of the content of an item or it’s metadata</a:t>
            </a:r>
          </a:p>
          <a:p>
            <a:pPr marL="635000" lvl="2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600" dirty="0"/>
              <a:t>Deletion of a file or remove a retention label from a file</a:t>
            </a:r>
          </a:p>
          <a:p>
            <a:pPr marL="635000" lvl="2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600" dirty="0"/>
              <a:t>Moving a file between containers (SharePoint libraries for example)</a:t>
            </a:r>
          </a:p>
          <a:p>
            <a:pPr marL="342900" lvl="1" indent="-228600">
              <a:spcBef>
                <a:spcPts val="1200"/>
              </a:spcBef>
              <a:spcAft>
                <a:spcPts val="600"/>
              </a:spcAft>
            </a:pPr>
            <a:r>
              <a:rPr lang="en-US" sz="1800" dirty="0"/>
              <a:t>Four steps to plan and decide: </a:t>
            </a:r>
          </a:p>
          <a:p>
            <a:pPr marL="635000" lvl="2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600" dirty="0"/>
              <a:t>Decide to add a Record to a label or not </a:t>
            </a:r>
          </a:p>
          <a:p>
            <a:pPr marL="635000" lvl="2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600" dirty="0"/>
              <a:t>Decide to add a Record or a Regulatory Record to a label</a:t>
            </a:r>
          </a:p>
          <a:p>
            <a:pPr marL="635000" lvl="2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600" dirty="0"/>
              <a:t>Configure the Record to a label</a:t>
            </a:r>
          </a:p>
          <a:p>
            <a:pPr marL="635000" lvl="2" indent="-228600"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–"/>
            </a:pPr>
            <a:r>
              <a:rPr lang="en-US" sz="1600" dirty="0"/>
              <a:t>Decide to have an auto labeling functionality and configure it</a:t>
            </a:r>
          </a:p>
        </p:txBody>
      </p:sp>
    </p:spTree>
    <p:extLst>
      <p:ext uri="{BB962C8B-B14F-4D97-AF65-F5344CB8AC3E}">
        <p14:creationId xmlns:p14="http://schemas.microsoft.com/office/powerpoint/2010/main" val="216238080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F790-124F-487E-BA55-856428FE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Import a file plan</a:t>
            </a:r>
            <a:endParaRPr lang="de-D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CDB32B-4811-D5C4-B336-F8CAFA2FEA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3850"/>
            <a:ext cx="3407229" cy="4062651"/>
          </a:xfrm>
        </p:spPr>
        <p:txBody>
          <a:bodyPr/>
          <a:lstStyle/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File plans group the creation of labels, auto-apply label policies and additional metadata tags together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 file plan can help you manage how to dispose of files after the retention period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Export file plans as CSV-files and import them into other tenants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Use trainable classifiers to identify content it should match</a:t>
            </a:r>
          </a:p>
        </p:txBody>
      </p:sp>
      <p:pic>
        <p:nvPicPr>
          <p:cNvPr id="42" name="Picture Placeholder 41" descr="Screenshot of the Records management screen showing the File plan tab.">
            <a:extLst>
              <a:ext uri="{FF2B5EF4-FFF2-40B4-BE49-F238E27FC236}">
                <a16:creationId xmlns:a16="http://schemas.microsoft.com/office/drawing/2014/main" id="{D3F01F5B-4244-0FDE-2C26-4DADCDC6349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-2878" t="-7790" r="-1972" b="-7790"/>
          <a:stretch/>
        </p:blipFill>
        <p:spPr>
          <a:xfrm>
            <a:off x="4254500" y="1581150"/>
            <a:ext cx="7345363" cy="4430713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41726891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F9A67F-9E05-4A1C-BFF3-5B0F68E0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Configure retention labels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9ED612-58D5-46DB-A220-90831426D9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387475"/>
            <a:ext cx="11010900" cy="1200329"/>
          </a:xfrm>
        </p:spPr>
        <p:txBody>
          <a:bodyPr lIns="0"/>
          <a:lstStyle/>
          <a:p>
            <a:pPr>
              <a:spcAft>
                <a:spcPts val="1200"/>
              </a:spcAft>
            </a:pPr>
            <a:r>
              <a:rPr lang="en-US" dirty="0"/>
              <a:t>Retention Labels used for Records Management.</a:t>
            </a:r>
          </a:p>
          <a:p>
            <a:pPr marL="3429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Activation of records management via PowerShell required.</a:t>
            </a:r>
          </a:p>
          <a:p>
            <a:pPr marL="3429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Different options available to configure retention labels after activation.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A31B26-6D37-44A5-ADB3-7A08002A6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937080"/>
              </p:ext>
            </p:extLst>
          </p:nvPr>
        </p:nvGraphicFramePr>
        <p:xfrm>
          <a:off x="584200" y="3132566"/>
          <a:ext cx="11010900" cy="2468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3172173622"/>
                    </a:ext>
                  </a:extLst>
                </a:gridCol>
                <a:gridCol w="8191500">
                  <a:extLst>
                    <a:ext uri="{9D8B030D-6E8A-4147-A177-3AD203B41FA5}">
                      <a16:colId xmlns:a16="http://schemas.microsoft.com/office/drawing/2014/main" val="2265310136"/>
                    </a:ext>
                  </a:extLst>
                </a:gridCol>
              </a:tblGrid>
              <a:tr h="3090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Option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Use to..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8823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Without a Record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Does not add a record to a retention label.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89422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With a Record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 simple record on a retention label restricts options for users to modify labeled items.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76105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With a Regulatory Record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 regulatory record restricts options for users to modify labeled items more strictly. A warning will be displayed when a regulatory record is created and when the retention label will be applied to a file.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9389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115856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2854-46B9-3C46-86ED-051FEA18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/>
              <a:t>Configure event driven retention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E6120B1-206B-A362-F2ED-4E62931AD3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3850"/>
            <a:ext cx="3828143" cy="418576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000" dirty="0"/>
              <a:t>Building blocks of event-driven retention</a:t>
            </a:r>
          </a:p>
          <a:p>
            <a:pPr marL="347663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Event Types </a:t>
            </a:r>
            <a:r>
              <a:rPr lang="en-US" dirty="0">
                <a:latin typeface="+mn-lt"/>
              </a:rPr>
              <a:t>group up labels under one banner (e.g. Product lifetime).</a:t>
            </a:r>
          </a:p>
          <a:p>
            <a:pPr marL="347663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Labels</a:t>
            </a:r>
            <a:r>
              <a:rPr lang="en-US" dirty="0">
                <a:latin typeface="+mn-lt"/>
              </a:rPr>
              <a:t> are added to content, but the retention period does not start immediately.</a:t>
            </a:r>
          </a:p>
          <a:p>
            <a:pPr marL="347663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Asset IDs </a:t>
            </a:r>
            <a:r>
              <a:rPr lang="en-US" dirty="0">
                <a:latin typeface="+mn-lt"/>
              </a:rPr>
              <a:t>are unique to each product and have to be assigned by users.</a:t>
            </a:r>
          </a:p>
          <a:p>
            <a:pPr marL="347663" indent="-2317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Events</a:t>
            </a:r>
            <a:r>
              <a:rPr lang="en-US" dirty="0">
                <a:latin typeface="+mn-lt"/>
              </a:rPr>
              <a:t> can be triggered to start the retention period for all content containing the specified Asset IDs and the applied labels of the event type you selected.</a:t>
            </a:r>
          </a:p>
        </p:txBody>
      </p:sp>
      <p:pic>
        <p:nvPicPr>
          <p:cNvPr id="40" name="Picture Placeholder 39" descr="A diagram to show step 3 and step 4 of the event-driven retention process. It shows which documents are marked for retention after step 4.">
            <a:extLst>
              <a:ext uri="{FF2B5EF4-FFF2-40B4-BE49-F238E27FC236}">
                <a16:creationId xmlns:a16="http://schemas.microsoft.com/office/drawing/2014/main" id="{0DC3DA70-3F8E-EAC0-81DA-EEDBA0AEF527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3"/>
          <a:srcRect l="-2872" t="-6769" r="-2471" b="-6769"/>
          <a:stretch/>
        </p:blipFill>
        <p:spPr bwMode="auto">
          <a:xfrm>
            <a:off x="4902200" y="1581150"/>
            <a:ext cx="6697663" cy="4430713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76594312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Configure event driven retention (continued)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6995553-2CBD-63C1-0B15-D7024B6A04D7}"/>
              </a:ext>
            </a:extLst>
          </p:cNvPr>
          <p:cNvSpPr>
            <a:spLocks/>
          </p:cNvSpPr>
          <p:nvPr/>
        </p:nvSpPr>
        <p:spPr bwMode="auto">
          <a:xfrm>
            <a:off x="588963" y="1577427"/>
            <a:ext cx="457200" cy="457200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7E66739-3C7B-C209-012B-E63BB3EAF6E0}"/>
              </a:ext>
            </a:extLst>
          </p:cNvPr>
          <p:cNvSpPr txBox="1">
            <a:spLocks/>
          </p:cNvSpPr>
          <p:nvPr/>
        </p:nvSpPr>
        <p:spPr>
          <a:xfrm>
            <a:off x="1219201" y="1652138"/>
            <a:ext cx="10380662" cy="3077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2000" dirty="0"/>
              <a:t>Create labels and decide if you want your labels to mark records or even regulatory records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492097-BABB-A44C-9422-1AD688CE3107}"/>
              </a:ext>
            </a:extLst>
          </p:cNvPr>
          <p:cNvSpPr>
            <a:spLocks/>
          </p:cNvSpPr>
          <p:nvPr/>
        </p:nvSpPr>
        <p:spPr bwMode="auto">
          <a:xfrm>
            <a:off x="588963" y="2635394"/>
            <a:ext cx="457200" cy="457200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35B61639-3EEF-D87D-7E27-A3792FB7327E}"/>
              </a:ext>
            </a:extLst>
          </p:cNvPr>
          <p:cNvSpPr txBox="1">
            <a:spLocks/>
          </p:cNvSpPr>
          <p:nvPr/>
        </p:nvSpPr>
        <p:spPr>
          <a:xfrm>
            <a:off x="1219201" y="2710106"/>
            <a:ext cx="10380662" cy="3077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2000"/>
              <a:t>Use the file plan to publish your labels</a:t>
            </a:r>
            <a:endParaRPr lang="en-US" sz="2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4020179-4828-FEC6-DF4E-F2684CAB22C6}"/>
              </a:ext>
            </a:extLst>
          </p:cNvPr>
          <p:cNvSpPr>
            <a:spLocks/>
          </p:cNvSpPr>
          <p:nvPr/>
        </p:nvSpPr>
        <p:spPr bwMode="auto">
          <a:xfrm>
            <a:off x="588963" y="3693361"/>
            <a:ext cx="457200" cy="457200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CDB13B9-76A9-862D-49F7-E2C0E4F5E0CC}"/>
              </a:ext>
            </a:extLst>
          </p:cNvPr>
          <p:cNvSpPr txBox="1">
            <a:spLocks/>
          </p:cNvSpPr>
          <p:nvPr/>
        </p:nvSpPr>
        <p:spPr>
          <a:xfrm>
            <a:off x="1219201" y="3768072"/>
            <a:ext cx="10380662" cy="3077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2000"/>
              <a:t>Create event types specific to your retention strategy</a:t>
            </a:r>
            <a:endParaRPr lang="en-US" sz="20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EDA66F-B1EC-E883-CE54-F572D01C955E}"/>
              </a:ext>
            </a:extLst>
          </p:cNvPr>
          <p:cNvSpPr>
            <a:spLocks/>
          </p:cNvSpPr>
          <p:nvPr/>
        </p:nvSpPr>
        <p:spPr bwMode="auto">
          <a:xfrm>
            <a:off x="588963" y="4751329"/>
            <a:ext cx="457200" cy="457200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266A6C6-C9EB-88D6-7868-302C3A1C4754}"/>
              </a:ext>
            </a:extLst>
          </p:cNvPr>
          <p:cNvSpPr txBox="1">
            <a:spLocks/>
          </p:cNvSpPr>
          <p:nvPr/>
        </p:nvSpPr>
        <p:spPr>
          <a:xfrm>
            <a:off x="1219201" y="4826040"/>
            <a:ext cx="10380662" cy="3077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sz="2000"/>
              <a:t>Trigger events for your event types when your retention strategy calls for them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730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CD1EC0BA-233E-4E36-04F1-1451C8D7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5B6DB8-DB95-3B68-C40F-BB49A03D45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22582" y="1406826"/>
            <a:ext cx="399208" cy="399208"/>
          </a:xfrm>
          <a:prstGeom prst="ellipse">
            <a:avLst/>
          </a:prstGeom>
          <a:solidFill>
            <a:srgbClr val="D5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E1101B5-472F-8B7D-83AC-731776E19E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483319"/>
            <a:ext cx="8778875" cy="492443"/>
          </a:xfrm>
        </p:spPr>
        <p:txBody>
          <a:bodyPr/>
          <a:lstStyle/>
          <a:p>
            <a:r>
              <a:rPr lang="en-US" sz="1600" dirty="0"/>
              <a:t>Which of the following describes the most comprehensive approach to Data Lifecycle Management and its benefits? 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01E1CFF3-D374-BD6B-1B68-91E22449E0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6663" y="1981863"/>
            <a:ext cx="8775700" cy="947952"/>
          </a:xfrm>
        </p:spPr>
        <p:txBody>
          <a:bodyPr>
            <a:spAutoFit/>
          </a:bodyPr>
          <a:lstStyle/>
          <a:p>
            <a:r>
              <a:rPr lang="en-US" dirty="0"/>
              <a:t>Securing sensitive data and access</a:t>
            </a:r>
          </a:p>
          <a:p>
            <a:r>
              <a:rPr lang="en-US" dirty="0"/>
              <a:t>Ensuring your data is defensible and retrained.</a:t>
            </a:r>
          </a:p>
          <a:p>
            <a:r>
              <a:rPr lang="en-US" dirty="0"/>
              <a:t>A comprehensive approach across all content in your digital estate helps protect confidential information and prevent incidents that could disrupt your business.</a:t>
            </a:r>
          </a:p>
        </p:txBody>
      </p:sp>
      <p:sp>
        <p:nvSpPr>
          <p:cNvPr id="35" name="Graphic 26">
            <a:extLst>
              <a:ext uri="{FF2B5EF4-FFF2-40B4-BE49-F238E27FC236}">
                <a16:creationId xmlns:a16="http://schemas.microsoft.com/office/drawing/2014/main" id="{D4C638BB-1EFE-7C32-5DE0-6275BA584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8720" y="2533217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E578CF7-6ACF-7EC1-68CB-BE666AB012C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22582" y="2966744"/>
            <a:ext cx="399208" cy="399208"/>
          </a:xfrm>
          <a:prstGeom prst="ellipse">
            <a:avLst/>
          </a:prstGeom>
          <a:solidFill>
            <a:srgbClr val="D5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15E369-A88D-2DFC-414A-4832191C219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3238"/>
            <a:ext cx="8778875" cy="246221"/>
          </a:xfrm>
        </p:spPr>
        <p:txBody>
          <a:bodyPr/>
          <a:lstStyle/>
          <a:p>
            <a:r>
              <a:rPr lang="en-US" sz="1600" dirty="0"/>
              <a:t>Which of the following statements is accurate regarding retention labels?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E0E6B9-B818-BC69-1553-56AB7B6860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6663" y="3391059"/>
            <a:ext cx="8775700" cy="732508"/>
          </a:xfrm>
        </p:spPr>
        <p:txBody>
          <a:bodyPr>
            <a:spAutoFit/>
          </a:bodyPr>
          <a:lstStyle/>
          <a:p>
            <a:r>
              <a:rPr lang="en-US" dirty="0"/>
              <a:t>Only one retention label can be assigned to content (such as an email or document) at a time.</a:t>
            </a:r>
          </a:p>
          <a:p>
            <a:r>
              <a:rPr lang="en-US" dirty="0"/>
              <a:t>Content like an email or document can have only a single retention label assigned to it at a time.</a:t>
            </a:r>
          </a:p>
          <a:p>
            <a:r>
              <a:rPr lang="en-US" dirty="0"/>
              <a:t>If content has an auto-apply label assigned, users can remove or change the retention label that is assigned.</a:t>
            </a:r>
          </a:p>
        </p:txBody>
      </p:sp>
      <p:sp>
        <p:nvSpPr>
          <p:cNvPr id="37" name="Graphic 26">
            <a:extLst>
              <a:ext uri="{FF2B5EF4-FFF2-40B4-BE49-F238E27FC236}">
                <a16:creationId xmlns:a16="http://schemas.microsoft.com/office/drawing/2014/main" id="{A645A942-56E5-07F1-774D-3A7113347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9352" y="3405967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886AA74-0D21-0A21-8961-87A96FA291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22582" y="4416132"/>
            <a:ext cx="399208" cy="399208"/>
          </a:xfrm>
          <a:prstGeom prst="ellipse">
            <a:avLst/>
          </a:prstGeom>
          <a:solidFill>
            <a:srgbClr val="D5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026F71-E371-549E-B67B-C2EEFB165E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625"/>
            <a:ext cx="8778875" cy="246221"/>
          </a:xfrm>
        </p:spPr>
        <p:txBody>
          <a:bodyPr/>
          <a:lstStyle/>
          <a:p>
            <a:r>
              <a:rPr lang="en-US" sz="1600" dirty="0"/>
              <a:t>Declaring content as a record means which of the following?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550D14-9259-72D2-B0E9-E67D00BE43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6663" y="4840446"/>
            <a:ext cx="8775700" cy="732508"/>
          </a:xfrm>
        </p:spPr>
        <p:txBody>
          <a:bodyPr>
            <a:spAutoFit/>
          </a:bodyPr>
          <a:lstStyle/>
          <a:p>
            <a:r>
              <a:rPr lang="en-US" dirty="0"/>
              <a:t>The item becomes immutable for a minimum amount of time.</a:t>
            </a:r>
          </a:p>
          <a:p>
            <a:r>
              <a:rPr lang="en-US" dirty="0"/>
              <a:t>The item becomes immutable until after the designated time period.</a:t>
            </a:r>
          </a:p>
          <a:p>
            <a:r>
              <a:rPr lang="en-US" dirty="0"/>
              <a:t>The item becomes immutable for a maximum amount of time.</a:t>
            </a:r>
          </a:p>
        </p:txBody>
      </p:sp>
      <p:sp>
        <p:nvSpPr>
          <p:cNvPr id="38" name="Graphic 26">
            <a:extLst>
              <a:ext uri="{FF2B5EF4-FFF2-40B4-BE49-F238E27FC236}">
                <a16:creationId xmlns:a16="http://schemas.microsoft.com/office/drawing/2014/main" id="{449D1D26-62EA-743B-A72F-3E6D0825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2852" y="5149114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254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E3702-4A5F-4319-894F-17E19C905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505671"/>
            <a:ext cx="6345239" cy="1846659"/>
          </a:xfrm>
        </p:spPr>
        <p:txBody>
          <a:bodyPr/>
          <a:lstStyle/>
          <a:p>
            <a:r>
              <a:rPr lang="en-US" dirty="0"/>
              <a:t>Lab – Implement Data Lifecycle and </a:t>
            </a:r>
            <a:r>
              <a:rPr lang="en-US"/>
              <a:t>Records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42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Lab Exercises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05AB502-F92F-24F1-1390-5EB463DAE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7244674" cy="2800767"/>
          </a:xfrm>
        </p:spPr>
        <p:txBody>
          <a:bodyPr/>
          <a:lstStyle/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Exercise 1: </a:t>
            </a:r>
            <a:r>
              <a:rPr lang="en-US" sz="2200" dirty="0">
                <a:latin typeface="+mn-lt"/>
              </a:rPr>
              <a:t>Configure Retention Policies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Exercise 2: </a:t>
            </a:r>
            <a:r>
              <a:rPr lang="en-US" sz="2200" dirty="0">
                <a:latin typeface="+mn-lt"/>
              </a:rPr>
              <a:t>Implement Retention Labels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Exercise 3: </a:t>
            </a:r>
            <a:r>
              <a:rPr lang="en-US" sz="2200" dirty="0">
                <a:latin typeface="+mn-lt"/>
              </a:rPr>
              <a:t>Configure Service-based Retention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Exercise 4: </a:t>
            </a:r>
            <a:r>
              <a:rPr lang="en-US" sz="2200" dirty="0">
                <a:latin typeface="+mn-lt"/>
              </a:rPr>
              <a:t>Configure event-based Retention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Exercise 5: </a:t>
            </a:r>
            <a:r>
              <a:rPr lang="en-US" sz="2200" dirty="0">
                <a:latin typeface="+mn-lt"/>
              </a:rPr>
              <a:t>Use eDiscovery for Recovery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latin typeface="+mn-lt"/>
              </a:rPr>
              <a:t>Exercise 6: </a:t>
            </a:r>
            <a:r>
              <a:rPr lang="en-US" sz="2200" dirty="0">
                <a:latin typeface="+mn-lt"/>
              </a:rPr>
              <a:t>Configure Records Management</a:t>
            </a:r>
          </a:p>
        </p:txBody>
      </p:sp>
    </p:spTree>
    <p:extLst>
      <p:ext uri="{BB962C8B-B14F-4D97-AF65-F5344CB8AC3E}">
        <p14:creationId xmlns:p14="http://schemas.microsoft.com/office/powerpoint/2010/main" val="254530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E9018C-8715-4C4C-AD3E-F4A47DB00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-612577"/>
            <a:ext cx="8193024" cy="307777"/>
          </a:xfrm>
        </p:spPr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2967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2813447"/>
            <a:ext cx="6345239" cy="1231106"/>
          </a:xfrm>
        </p:spPr>
        <p:txBody>
          <a:bodyPr/>
          <a:lstStyle/>
          <a:p>
            <a:r>
              <a:rPr lang="en-US" dirty="0"/>
              <a:t>Data Lifecycle Management in 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408161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293817"/>
            <a:ext cx="8193024" cy="984885"/>
          </a:xfrm>
        </p:spPr>
        <p:txBody>
          <a:bodyPr/>
          <a:lstStyle/>
          <a:p>
            <a:r>
              <a:rPr lang="en-US" dirty="0"/>
              <a:t>Agenda: Data Lifecycle Management in Microsoft Purview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435EA56-7F2D-CD68-29F8-55C4252396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817688"/>
            <a:ext cx="11014075" cy="1477328"/>
          </a:xfrm>
        </p:spPr>
        <p:txBody>
          <a:bodyPr/>
          <a:lstStyle/>
          <a:p>
            <a:pPr marL="285750" indent="-285750" defTabSz="914367">
              <a:spcAft>
                <a:spcPts val="1800"/>
              </a:spcAft>
            </a:pPr>
            <a:r>
              <a:rPr lang="en-US" dirty="0">
                <a:cs typeface="+mn-cs"/>
              </a:rPr>
              <a:t>List the customer scenarios the data lifecycle management solution addresses.</a:t>
            </a:r>
          </a:p>
          <a:p>
            <a:pPr marL="285750" indent="-285750" defTabSz="914367">
              <a:spcAft>
                <a:spcPts val="1800"/>
              </a:spcAft>
            </a:pPr>
            <a:r>
              <a:rPr lang="en-US" dirty="0">
                <a:cs typeface="+mn-cs"/>
              </a:rPr>
              <a:t>Explain what users will experience when the solution is implemented.</a:t>
            </a:r>
          </a:p>
          <a:p>
            <a:pPr marL="285750" indent="-285750" defTabSz="914367">
              <a:spcAft>
                <a:spcPts val="1800"/>
              </a:spcAft>
            </a:pPr>
            <a:r>
              <a:rPr lang="en-US" dirty="0">
                <a:cs typeface="+mn-cs"/>
              </a:rPr>
              <a:t>Articulate deployment and adoption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298205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Data Lifecycle </a:t>
            </a:r>
            <a:r>
              <a:rPr lang="en-US" dirty="0"/>
              <a:t>M</a:t>
            </a:r>
            <a:r>
              <a:rPr lang="en-US" sz="3200" dirty="0"/>
              <a:t>anagement overview</a:t>
            </a:r>
            <a:endParaRPr lang="en-US" dirty="0"/>
          </a:p>
        </p:txBody>
      </p:sp>
      <p:pic>
        <p:nvPicPr>
          <p:cNvPr id="6" name="Picture 5" descr="This is a graphical representation of the principles of retention.">
            <a:extLst>
              <a:ext uri="{FF2B5EF4-FFF2-40B4-BE49-F238E27FC236}">
                <a16:creationId xmlns:a16="http://schemas.microsoft.com/office/drawing/2014/main" id="{190F47A1-2EC9-7C29-DEF8-44ABECF68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869" t="-2250" r="-14869" b="-2022"/>
          <a:stretch/>
        </p:blipFill>
        <p:spPr>
          <a:xfrm>
            <a:off x="588262" y="1289051"/>
            <a:ext cx="11011601" cy="4983734"/>
          </a:xfrm>
          <a:prstGeom prst="rect">
            <a:avLst/>
          </a:prstGeom>
          <a:noFill/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</p:pic>
    </p:spTree>
    <p:extLst>
      <p:ext uri="{BB962C8B-B14F-4D97-AF65-F5344CB8AC3E}">
        <p14:creationId xmlns:p14="http://schemas.microsoft.com/office/powerpoint/2010/main" val="29852561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Data Lifecycle Management overview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85E1C-174B-427E-8173-3D6B22758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387475"/>
            <a:ext cx="11010900" cy="229293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Retention Strategy</a:t>
            </a:r>
          </a:p>
          <a:p>
            <a:pPr marL="342900" lvl="1" indent="-228600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The goal of a retention strategy is to fulfill the requirements of laws, internal compliance policies and business regulations.</a:t>
            </a:r>
          </a:p>
          <a:p>
            <a:pPr marL="342900" lvl="1" indent="-228600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Creating a strategy includes several steps:</a:t>
            </a:r>
          </a:p>
          <a:p>
            <a:pPr marL="685800" lvl="2" indent="-2286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Know the data for an organization.</a:t>
            </a:r>
          </a:p>
          <a:p>
            <a:pPr marL="685800" lvl="2" indent="-2286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Know the requirements an organization must fulfill.</a:t>
            </a:r>
          </a:p>
          <a:p>
            <a:pPr marL="685800" lvl="2" indent="-2286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dirty="0"/>
              <a:t>Create a retention plan.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191A1A-108D-4AE7-8FBB-8BC712B46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707793"/>
              </p:ext>
            </p:extLst>
          </p:nvPr>
        </p:nvGraphicFramePr>
        <p:xfrm>
          <a:off x="584200" y="3900269"/>
          <a:ext cx="11010900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13100">
                  <a:extLst>
                    <a:ext uri="{9D8B030D-6E8A-4147-A177-3AD203B41FA5}">
                      <a16:colId xmlns:a16="http://schemas.microsoft.com/office/drawing/2014/main" val="2995860975"/>
                    </a:ext>
                  </a:extLst>
                </a:gridCol>
                <a:gridCol w="7797800">
                  <a:extLst>
                    <a:ext uri="{9D8B030D-6E8A-4147-A177-3AD203B41FA5}">
                      <a16:colId xmlns:a16="http://schemas.microsoft.com/office/drawing/2014/main" val="21415938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Category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Examples</a:t>
                      </a:r>
                      <a:endParaRPr lang="en-US" sz="1600" b="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377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Personal data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Name, e-mail address, telephone number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62251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Sensitive personal data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HR data, Health data, ethical origin, Union membership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03475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Product data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Brand, pictures, tenders, product descriptions, internal IP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2356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Authentication data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System generated data like username, MAC address, IP-address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0428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Log files with system accesses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License data, log files, Telemetry, diagnostic data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269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8584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Explain Retention Tools in Microsoft 365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5E97353-A396-F299-7B28-BA26A9E39A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</p:spPr>
        <p:txBody>
          <a:bodyPr/>
          <a:lstStyle/>
          <a:p>
            <a:r>
              <a:rPr lang="en-US" dirty="0"/>
              <a:t>Different tools to retain data: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50BD630E-A957-07BB-20C7-93DB466D08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2085975"/>
            <a:ext cx="5218112" cy="3293209"/>
          </a:xfrm>
        </p:spPr>
        <p:txBody>
          <a:bodyPr/>
          <a:lstStyle/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Retention Labels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Label Policies / Retention Label Policies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Auto-apply Retention labels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Retention Polices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Record Management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Retention Tags and Retention Policies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In-place eDiscovery &amp; hold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eDiscovery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BAB4132-41F1-FB66-F1C6-332391F86D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</p:spPr>
        <p:txBody>
          <a:bodyPr/>
          <a:lstStyle/>
          <a:p>
            <a:r>
              <a:rPr lang="en-US" dirty="0"/>
              <a:t>To understand the right tools, know: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862F8051-0B93-3E95-AD01-960E041F99B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162" y="2085975"/>
            <a:ext cx="5570537" cy="3262432"/>
          </a:xfrm>
        </p:spPr>
        <p:txBody>
          <a:bodyPr/>
          <a:lstStyle/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Where is the data stored today and in the future?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Which tools are used in the Microsoft 365 environment?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Which Retention requirements exist?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Which requirements does the Adoption Team have?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Are there other Systems like a DSM on SharePoint to retain and fulfill all requirements?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Which requirements do you want to fulfill in Microsoft 365</a:t>
            </a:r>
          </a:p>
        </p:txBody>
      </p:sp>
    </p:spTree>
    <p:extLst>
      <p:ext uri="{BB962C8B-B14F-4D97-AF65-F5344CB8AC3E}">
        <p14:creationId xmlns:p14="http://schemas.microsoft.com/office/powerpoint/2010/main" val="25607926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Explain the Legal Hold to fulfill the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85E1C-174B-427E-8173-3D6B227588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387475"/>
            <a:ext cx="11010900" cy="292387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Legal hold for retention requirements</a:t>
            </a:r>
          </a:p>
          <a:p>
            <a:pPr marL="3429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Combination of location-based Retention with Retention Policies and Retention Labels required</a:t>
            </a:r>
          </a:p>
          <a:p>
            <a:pPr marL="3429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Legal Hold used to preserve stored data for legal cases across the environment.</a:t>
            </a:r>
          </a:p>
          <a:p>
            <a:pPr marL="3429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Requirements like SEC 17a4 (US) or GobD (Germany) need the use of regulatory records or a regular record to prevent a deletion and store files for a certain period.</a:t>
            </a:r>
          </a:p>
          <a:p>
            <a:pPr marL="342900" lvl="1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Important to consider data of leaver and movers.</a:t>
            </a:r>
          </a:p>
          <a:p>
            <a:pPr marL="0" lvl="1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/>
              <a:t>Recommendation for adoption: Keep it simple.</a:t>
            </a:r>
          </a:p>
        </p:txBody>
      </p:sp>
    </p:spTree>
    <p:extLst>
      <p:ext uri="{BB962C8B-B14F-4D97-AF65-F5344CB8AC3E}">
        <p14:creationId xmlns:p14="http://schemas.microsoft.com/office/powerpoint/2010/main" val="3193958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icrosoft Security">
    <a:dk1>
      <a:srgbClr val="000000"/>
    </a:dk1>
    <a:lt1>
      <a:srgbClr val="FFFFFF"/>
    </a:lt1>
    <a:dk2>
      <a:srgbClr val="000000"/>
    </a:dk2>
    <a:lt2>
      <a:srgbClr val="E6E6E6"/>
    </a:lt2>
    <a:accent1>
      <a:srgbClr val="0078D4"/>
    </a:accent1>
    <a:accent2>
      <a:srgbClr val="000000"/>
    </a:accent2>
    <a:accent3>
      <a:srgbClr val="2F2F2F"/>
    </a:accent3>
    <a:accent4>
      <a:srgbClr val="505050"/>
    </a:accent4>
    <a:accent5>
      <a:srgbClr val="EBEBEB"/>
    </a:accent5>
    <a:accent6>
      <a:srgbClr val="243A5E"/>
    </a:accent6>
    <a:hlink>
      <a:srgbClr val="0078D4"/>
    </a:hlink>
    <a:folHlink>
      <a:srgbClr val="0078D4"/>
    </a:folHlink>
  </a:clrScheme>
</a:themeOverride>
</file>

<file path=ppt/theme/themeOverride2.xml><?xml version="1.0" encoding="utf-8"?>
<a:themeOverride xmlns:a="http://schemas.openxmlformats.org/drawingml/2006/main">
  <a:clrScheme name="Microsoft Security">
    <a:dk1>
      <a:srgbClr val="000000"/>
    </a:dk1>
    <a:lt1>
      <a:srgbClr val="FFFFFF"/>
    </a:lt1>
    <a:dk2>
      <a:srgbClr val="000000"/>
    </a:dk2>
    <a:lt2>
      <a:srgbClr val="E6E6E6"/>
    </a:lt2>
    <a:accent1>
      <a:srgbClr val="0078D4"/>
    </a:accent1>
    <a:accent2>
      <a:srgbClr val="000000"/>
    </a:accent2>
    <a:accent3>
      <a:srgbClr val="2F2F2F"/>
    </a:accent3>
    <a:accent4>
      <a:srgbClr val="505050"/>
    </a:accent4>
    <a:accent5>
      <a:srgbClr val="EBEBEB"/>
    </a:accent5>
    <a:accent6>
      <a:srgbClr val="243A5E"/>
    </a:accent6>
    <a:hlink>
      <a:srgbClr val="0078D4"/>
    </a:hlink>
    <a:folHlink>
      <a:srgbClr val="0078D4"/>
    </a:folHlink>
  </a:clrScheme>
</a:themeOverride>
</file>

<file path=ppt/theme/themeOverride3.xml><?xml version="1.0" encoding="utf-8"?>
<a:themeOverride xmlns:a="http://schemas.openxmlformats.org/drawingml/2006/main">
  <a:clrScheme name="Microsoft Security">
    <a:dk1>
      <a:srgbClr val="000000"/>
    </a:dk1>
    <a:lt1>
      <a:srgbClr val="FFFFFF"/>
    </a:lt1>
    <a:dk2>
      <a:srgbClr val="000000"/>
    </a:dk2>
    <a:lt2>
      <a:srgbClr val="E6E6E6"/>
    </a:lt2>
    <a:accent1>
      <a:srgbClr val="0078D4"/>
    </a:accent1>
    <a:accent2>
      <a:srgbClr val="000000"/>
    </a:accent2>
    <a:accent3>
      <a:srgbClr val="2F2F2F"/>
    </a:accent3>
    <a:accent4>
      <a:srgbClr val="505050"/>
    </a:accent4>
    <a:accent5>
      <a:srgbClr val="EBEBEB"/>
    </a:accent5>
    <a:accent6>
      <a:srgbClr val="243A5E"/>
    </a:accent6>
    <a:hlink>
      <a:srgbClr val="0078D4"/>
    </a:hlink>
    <a:folHlink>
      <a:srgbClr val="0078D4"/>
    </a:folHlink>
  </a:clrScheme>
</a:themeOverride>
</file>

<file path=ppt/theme/themeOverride4.xml><?xml version="1.0" encoding="utf-8"?>
<a:themeOverride xmlns:a="http://schemas.openxmlformats.org/drawingml/2006/main">
  <a:clrScheme name="Microsoft Security">
    <a:dk1>
      <a:srgbClr val="000000"/>
    </a:dk1>
    <a:lt1>
      <a:srgbClr val="FFFFFF"/>
    </a:lt1>
    <a:dk2>
      <a:srgbClr val="000000"/>
    </a:dk2>
    <a:lt2>
      <a:srgbClr val="E6E6E6"/>
    </a:lt2>
    <a:accent1>
      <a:srgbClr val="0078D4"/>
    </a:accent1>
    <a:accent2>
      <a:srgbClr val="000000"/>
    </a:accent2>
    <a:accent3>
      <a:srgbClr val="2F2F2F"/>
    </a:accent3>
    <a:accent4>
      <a:srgbClr val="505050"/>
    </a:accent4>
    <a:accent5>
      <a:srgbClr val="EBEBEB"/>
    </a:accent5>
    <a:accent6>
      <a:srgbClr val="243A5E"/>
    </a:accent6>
    <a:hlink>
      <a:srgbClr val="0078D4"/>
    </a:hlink>
    <a:folHlink>
      <a:srgbClr val="0078D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4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Expiration" staticId="0x01010070AB3889E58DB141A6E1281B02136174|-369733750" UniqueId="f63925ab-b55f-4dc6-aca1-762eb57430d4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 recur="true" offset="7" unit="days">
                <formula id="Microsoft.Office.RecordsManagement.PolicyFeatures.Expiration.Formula.BuiltIn">
                  <number>30</number>
                  <property>Modified</property>
                  <propertyId>28cf69c5-fa48-462a-b5cd-27b6f9d2bd5f</propertyId>
                  <period>days</period>
                </formula>
                <action type="action" id="Microsoft.Office.RecordsManagement.PolicyFeatures.Expiration.Action.DeletePreviousVersions"/>
              </data>
            </stages>
          </Schedule>
        </Schedules>
      </p:CustomData>
    </p:PolicyItem>
  </p:PolicyItems>
</p:Policy>
</file>

<file path=customXml/itemProps1.xml><?xml version="1.0" encoding="utf-8"?>
<ds:datastoreItem xmlns:ds="http://schemas.openxmlformats.org/officeDocument/2006/customXml" ds:itemID="{7BB1992C-6204-4DA9-8380-30D3BB008E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FF8A1D-F96F-4325-A05A-E51E9F921180}"/>
</file>

<file path=customXml/itemProps3.xml><?xml version="1.0" encoding="utf-8"?>
<ds:datastoreItem xmlns:ds="http://schemas.openxmlformats.org/officeDocument/2006/customXml" ds:itemID="{AA6293CD-77A6-43E7-A81D-4C7D0439F064}">
  <ds:schemaRefs>
    <ds:schemaRef ds:uri="http://schemas.microsoft.com/sharepoint/v3"/>
    <ds:schemaRef ds:uri="http://www.w3.org/XML/1998/namespace"/>
    <ds:schemaRef ds:uri="http://schemas.microsoft.com/office/2006/documentManagement/types"/>
    <ds:schemaRef ds:uri="59afee55-fc30-40da-a84e-ff6fc62c4efa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92cc7923-7bd6-4c52-a535-c267c30bc123"/>
    <ds:schemaRef ds:uri="http://schemas.microsoft.com/office/2006/metadata/properties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FBEB01DD-CF29-4AA0-AE3D-FE66A131BDFC}">
  <ds:schemaRefs>
    <ds:schemaRef ds:uri="office.server.policy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2919</Words>
  <Application>Microsoft Office PowerPoint</Application>
  <PresentationFormat>Widescreen</PresentationFormat>
  <Paragraphs>380</Paragraphs>
  <Slides>39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Consolas</vt:lpstr>
      <vt:lpstr>Segoe UI</vt:lpstr>
      <vt:lpstr>Segoe UI Black</vt:lpstr>
      <vt:lpstr>Segoe UI Light</vt:lpstr>
      <vt:lpstr>Segoe UI Semibold</vt:lpstr>
      <vt:lpstr>Wingdings</vt:lpstr>
      <vt:lpstr>LIGHT MODE</vt:lpstr>
      <vt:lpstr>SC-400T00A Microsoft Information Protection and  Compliance Administrator</vt:lpstr>
      <vt:lpstr>Implement Data Lifecycle and Records Management</vt:lpstr>
      <vt:lpstr>Outline</vt:lpstr>
      <vt:lpstr>Data Lifecycle Management in Microsoft Purview</vt:lpstr>
      <vt:lpstr>Agenda: Data Lifecycle Management in Microsoft Purview</vt:lpstr>
      <vt:lpstr>Data Lifecycle Management overview</vt:lpstr>
      <vt:lpstr>Data Lifecycle Management overview (continued)</vt:lpstr>
      <vt:lpstr>Explain Retention Tools in Microsoft 365</vt:lpstr>
      <vt:lpstr>Explain the Legal Hold to fulfill the requirements</vt:lpstr>
      <vt:lpstr>Configure retention policies</vt:lpstr>
      <vt:lpstr>Configure retention labels </vt:lpstr>
      <vt:lpstr>Configure manual retention label policies</vt:lpstr>
      <vt:lpstr>Configure manual retention label policies (continued)</vt:lpstr>
      <vt:lpstr>Configure auto-apply retention label policies</vt:lpstr>
      <vt:lpstr>Configure and manage adaptive scopes</vt:lpstr>
      <vt:lpstr>Import data for Data Lifecycle Management</vt:lpstr>
      <vt:lpstr>Manage and remediate Data Lifecycle Management</vt:lpstr>
      <vt:lpstr>Configure preservation locks</vt:lpstr>
      <vt:lpstr>Manage data retention in Microsoft 365 workloads</vt:lpstr>
      <vt:lpstr>Agenda: Manage data retention in Microsoft 365 workloads </vt:lpstr>
      <vt:lpstr>Explain retention in Exchange Online</vt:lpstr>
      <vt:lpstr>Explain retention in SharePoint Online and OneDrive</vt:lpstr>
      <vt:lpstr>Explain retention in Microsoft Teams</vt:lpstr>
      <vt:lpstr>Explain retention in Microsoft Yammer</vt:lpstr>
      <vt:lpstr>Recover content in Microsoft 365 workloads</vt:lpstr>
      <vt:lpstr>Activate archive mailboxes in Microsoft Exchange</vt:lpstr>
      <vt:lpstr>Apply mailbox holds in Microsoft Exchange</vt:lpstr>
      <vt:lpstr>Recover content in Microsoft Exchange</vt:lpstr>
      <vt:lpstr>Manage records in Microsoft Purview</vt:lpstr>
      <vt:lpstr>Agenda: Manage records in Microsoft Purview  </vt:lpstr>
      <vt:lpstr>Records management overview</vt:lpstr>
      <vt:lpstr>Import a file plan</vt:lpstr>
      <vt:lpstr>Configure retention labels</vt:lpstr>
      <vt:lpstr>Configure event driven retention</vt:lpstr>
      <vt:lpstr>Configure event driven retention (continued)</vt:lpstr>
      <vt:lpstr>Knowledge check</vt:lpstr>
      <vt:lpstr>Lab – Implement Data Lifecycle and Records Management</vt:lpstr>
      <vt:lpstr>Lab Exercises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2023-10-03T18:33:08Z</dcterms:created>
  <dcterms:modified xsi:type="dcterms:W3CDTF">2023-10-20T05:58:29Z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ContentTypeId">
    <vt:lpwstr>0x010100EC7EC088F4D2974C9244144D3FA78CFC</vt:lpwstr>
  </property>
  <property fmtid="{D5CDD505-2E9C-101B-9397-08002B2CF9AE}" pid="4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5" name="MediaServiceImageTags">
    <vt:lpwstr/>
  </property>
</Properties>
</file>